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82" r:id="rId3"/>
    <p:sldId id="263" r:id="rId4"/>
    <p:sldId id="286" r:id="rId5"/>
    <p:sldId id="264" r:id="rId6"/>
    <p:sldId id="267" r:id="rId7"/>
    <p:sldId id="268" r:id="rId8"/>
    <p:sldId id="280" r:id="rId9"/>
    <p:sldId id="265" r:id="rId10"/>
    <p:sldId id="259" r:id="rId11"/>
    <p:sldId id="283" r:id="rId12"/>
    <p:sldId id="284" r:id="rId13"/>
    <p:sldId id="273" r:id="rId14"/>
    <p:sldId id="279" r:id="rId15"/>
    <p:sldId id="287" r:id="rId16"/>
    <p:sldId id="288" r:id="rId17"/>
    <p:sldId id="262" r:id="rId18"/>
  </p:sldIdLst>
  <p:sldSz cx="10080625" cy="7559675"/>
  <p:notesSz cx="6797675" cy="9926638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Comic Sans MS" pitchFamily="66" charset="0"/>
        <a:ea typeface="Arial Unicode MS" pitchFamily="34" charset="-128"/>
        <a:cs typeface="Arial Unicode MS" pitchFamily="34" charset="-128"/>
      </a:defRPr>
    </a:lvl1pPr>
    <a:lvl2pPr marL="430213" indent="-215900"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Comic Sans MS" pitchFamily="66" charset="0"/>
        <a:ea typeface="Arial Unicode MS" pitchFamily="34" charset="-128"/>
        <a:cs typeface="Arial Unicode MS" pitchFamily="34" charset="-128"/>
      </a:defRPr>
    </a:lvl2pPr>
    <a:lvl3pPr marL="646113" indent="-215900"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Comic Sans MS" pitchFamily="66" charset="0"/>
        <a:ea typeface="Arial Unicode MS" pitchFamily="34" charset="-128"/>
        <a:cs typeface="Arial Unicode MS" pitchFamily="34" charset="-128"/>
      </a:defRPr>
    </a:lvl3pPr>
    <a:lvl4pPr marL="862013" indent="-214313"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Comic Sans MS" pitchFamily="66" charset="0"/>
        <a:ea typeface="Arial Unicode MS" pitchFamily="34" charset="-128"/>
        <a:cs typeface="Arial Unicode MS" pitchFamily="34" charset="-128"/>
      </a:defRPr>
    </a:lvl4pPr>
    <a:lvl5pPr marL="1077913" indent="-215900"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Comic Sans MS" pitchFamily="66" charset="0"/>
        <a:ea typeface="Arial Unicode MS" pitchFamily="34" charset="-128"/>
        <a:cs typeface="Arial Unicode MS" pitchFamily="34" charset="-128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Comic Sans MS" pitchFamily="66" charset="0"/>
        <a:ea typeface="Arial Unicode MS" pitchFamily="34" charset="-128"/>
        <a:cs typeface="Arial Unicode MS" pitchFamily="34" charset="-128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Comic Sans MS" pitchFamily="66" charset="0"/>
        <a:ea typeface="Arial Unicode MS" pitchFamily="34" charset="-128"/>
        <a:cs typeface="Arial Unicode MS" pitchFamily="34" charset="-128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Comic Sans MS" pitchFamily="66" charset="0"/>
        <a:ea typeface="Arial Unicode MS" pitchFamily="34" charset="-128"/>
        <a:cs typeface="Arial Unicode MS" pitchFamily="34" charset="-128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Comic Sans MS" pitchFamily="66" charset="0"/>
        <a:ea typeface="Arial Unicode MS" pitchFamily="34" charset="-128"/>
        <a:cs typeface="Arial Unicode MS" pitchFamily="34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692">
          <p15:clr>
            <a:srgbClr val="A4A3A4"/>
          </p15:clr>
        </p15:guide>
        <p15:guide id="2" pos="1961">
          <p15:clr>
            <a:srgbClr val="A4A3A4"/>
          </p15:clr>
        </p15:guide>
        <p15:guide id="3" orient="horz" pos="2674">
          <p15:clr>
            <a:srgbClr val="A4A3A4"/>
          </p15:clr>
        </p15:guide>
        <p15:guide id="4" pos="19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CC"/>
    <a:srgbClr val="3333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514" autoAdjust="0"/>
    <p:restoredTop sz="94072" autoAdjust="0"/>
  </p:normalViewPr>
  <p:slideViewPr>
    <p:cSldViewPr>
      <p:cViewPr varScale="1">
        <p:scale>
          <a:sx n="97" d="100"/>
          <a:sy n="97" d="100"/>
        </p:scale>
        <p:origin x="1212" y="8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692"/>
        <p:guide pos="1961"/>
        <p:guide orient="horz" pos="2674"/>
        <p:guide pos="19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772" tIns="41886" rIns="83772" bIns="41886" numCol="1" anchor="t" anchorCtr="0" compatLnSpc="1">
            <a:prstTxWarp prst="textNoShape">
              <a:avLst/>
            </a:prstTxWarp>
          </a:bodyPr>
          <a:lstStyle>
            <a:lvl1pPr defTabSz="411095" eaLnBrk="0" hangingPunct="0">
              <a:defRPr sz="11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1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772" tIns="41886" rIns="83772" bIns="41886" numCol="1" anchor="t" anchorCtr="0" compatLnSpc="1">
            <a:prstTxWarp prst="textNoShape">
              <a:avLst/>
            </a:prstTxWarp>
          </a:bodyPr>
          <a:lstStyle>
            <a:lvl1pPr algn="r" defTabSz="411095" eaLnBrk="0" hangingPunct="0">
              <a:defRPr sz="1100" smtClean="0">
                <a:latin typeface="Arial" pitchFamily="34" charset="0"/>
              </a:defRPr>
            </a:lvl1pPr>
          </a:lstStyle>
          <a:p>
            <a:pPr>
              <a:defRPr/>
            </a:pPr>
            <a:fld id="{B3D08A33-CC56-4DCC-8916-33676251D95A}" type="datetimeFigureOut">
              <a:rPr lang="de-DE"/>
              <a:pPr>
                <a:defRPr/>
              </a:pPr>
              <a:t>15.09.2026</a:t>
            </a:fld>
            <a:endParaRPr lang="de-DE"/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4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772" tIns="41886" rIns="83772" bIns="41886" numCol="1" anchor="b" anchorCtr="0" compatLnSpc="1">
            <a:prstTxWarp prst="textNoShape">
              <a:avLst/>
            </a:prstTxWarp>
          </a:bodyPr>
          <a:lstStyle>
            <a:lvl1pPr defTabSz="411095" eaLnBrk="0" hangingPunct="0">
              <a:defRPr sz="11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4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772" tIns="41886" rIns="83772" bIns="41886" numCol="1" anchor="b" anchorCtr="0" compatLnSpc="1">
            <a:prstTxWarp prst="textNoShape">
              <a:avLst/>
            </a:prstTxWarp>
          </a:bodyPr>
          <a:lstStyle>
            <a:lvl1pPr algn="r" defTabSz="411095" eaLnBrk="0" hangingPunct="0">
              <a:defRPr sz="1100" smtClean="0">
                <a:latin typeface="Arial" pitchFamily="34" charset="0"/>
              </a:defRPr>
            </a:lvl1pPr>
          </a:lstStyle>
          <a:p>
            <a:pPr>
              <a:defRPr/>
            </a:pPr>
            <a:fld id="{9A092A88-A75D-4D4C-84F0-A1C5D118C98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84736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1"/>
          <p:cNvSpPr>
            <a:spLocks noChangeArrowheads="1"/>
          </p:cNvSpPr>
          <p:nvPr/>
        </p:nvSpPr>
        <p:spPr bwMode="auto">
          <a:xfrm>
            <a:off x="1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3772" tIns="41886" rIns="83772" bIns="41886" anchor="ctr"/>
          <a:lstStyle>
            <a:lvl1pPr defTabSz="411163" eaLnBrk="0" hangingPunct="0"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defTabSz="411163" eaLnBrk="0" hangingPunct="0"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defTabSz="411163" eaLnBrk="0" hangingPunct="0"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defTabSz="411163" eaLnBrk="0" hangingPunct="0"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defTabSz="411163" eaLnBrk="0" hangingPunct="0"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11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11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11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11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>
              <a:lnSpc>
                <a:spcPct val="87000"/>
              </a:lnSpc>
              <a:buClr>
                <a:srgbClr val="000000"/>
              </a:buClr>
              <a:buSzPct val="45000"/>
              <a:buFont typeface="StarSymbol" pitchFamily="2" charset="0"/>
              <a:buNone/>
            </a:pPr>
            <a:endParaRPr lang="de-DE" altLang="de-DE" sz="1600">
              <a:latin typeface="Arial" charset="0"/>
            </a:endParaRPr>
          </a:p>
        </p:txBody>
      </p:sp>
      <p:sp>
        <p:nvSpPr>
          <p:cNvPr id="20483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9663" y="954088"/>
            <a:ext cx="4578350" cy="343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051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1052513" y="4722813"/>
            <a:ext cx="4695825" cy="3810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37587735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1"/>
          <p:cNvSpPr txBox="1">
            <a:spLocks noChangeArrowheads="1"/>
          </p:cNvSpPr>
          <p:nvPr/>
        </p:nvSpPr>
        <p:spPr bwMode="auto">
          <a:xfrm>
            <a:off x="1181101" y="954088"/>
            <a:ext cx="4435475" cy="34353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83772" tIns="41886" rIns="83772" bIns="41886" anchor="ctr"/>
          <a:lstStyle>
            <a:lvl1pPr defTabSz="411163" eaLnBrk="0" hangingPunct="0"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defTabSz="411163" eaLnBrk="0" hangingPunct="0"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defTabSz="411163" eaLnBrk="0" hangingPunct="0"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defTabSz="411163" eaLnBrk="0" hangingPunct="0"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defTabSz="411163" eaLnBrk="0" hangingPunct="0"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11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11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11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11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>
              <a:lnSpc>
                <a:spcPct val="87000"/>
              </a:lnSpc>
              <a:buClr>
                <a:srgbClr val="000000"/>
              </a:buClr>
              <a:buSzPct val="45000"/>
              <a:buFont typeface="StarSymbol" pitchFamily="2" charset="0"/>
              <a:buNone/>
            </a:pPr>
            <a:endParaRPr lang="de-DE" altLang="de-DE" sz="1600">
              <a:latin typeface="Arial" charset="0"/>
            </a:endParaRPr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body"/>
          </p:nvPr>
        </p:nvSpPr>
        <p:spPr>
          <a:xfrm>
            <a:off x="1052513" y="4722814"/>
            <a:ext cx="4697412" cy="38131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764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lienbildplatzhalt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2531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613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351246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1"/>
          <p:cNvSpPr txBox="1">
            <a:spLocks noChangeArrowheads="1"/>
          </p:cNvSpPr>
          <p:nvPr/>
        </p:nvSpPr>
        <p:spPr bwMode="auto">
          <a:xfrm>
            <a:off x="1181101" y="954088"/>
            <a:ext cx="4435475" cy="34353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83772" tIns="41886" rIns="83772" bIns="41886" anchor="ctr"/>
          <a:lstStyle>
            <a:lvl1pPr defTabSz="411163" eaLnBrk="0" hangingPunct="0"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defTabSz="411163" eaLnBrk="0" hangingPunct="0"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defTabSz="411163" eaLnBrk="0" hangingPunct="0"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defTabSz="411163" eaLnBrk="0" hangingPunct="0"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defTabSz="411163" eaLnBrk="0" hangingPunct="0"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11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11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11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11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>
              <a:lnSpc>
                <a:spcPct val="87000"/>
              </a:lnSpc>
              <a:buClr>
                <a:srgbClr val="000000"/>
              </a:buClr>
              <a:buSzPct val="45000"/>
              <a:buFont typeface="StarSymbol" pitchFamily="2" charset="0"/>
              <a:buNone/>
            </a:pPr>
            <a:endParaRPr lang="de-DE" altLang="de-DE" sz="1600">
              <a:latin typeface="Arial" charset="0"/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body"/>
          </p:nvPr>
        </p:nvSpPr>
        <p:spPr>
          <a:xfrm>
            <a:off x="1052513" y="4722814"/>
            <a:ext cx="4697412" cy="38131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8325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1"/>
          <p:cNvSpPr txBox="1">
            <a:spLocks noChangeArrowheads="1"/>
          </p:cNvSpPr>
          <p:nvPr/>
        </p:nvSpPr>
        <p:spPr bwMode="auto">
          <a:xfrm>
            <a:off x="1181101" y="954088"/>
            <a:ext cx="4435475" cy="34353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83772" tIns="41886" rIns="83772" bIns="41886" anchor="ctr"/>
          <a:lstStyle>
            <a:lvl1pPr defTabSz="411163" eaLnBrk="0" hangingPunct="0"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defTabSz="411163" eaLnBrk="0" hangingPunct="0"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defTabSz="411163" eaLnBrk="0" hangingPunct="0"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defTabSz="411163" eaLnBrk="0" hangingPunct="0"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defTabSz="411163" eaLnBrk="0" hangingPunct="0"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11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11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11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11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>
              <a:lnSpc>
                <a:spcPct val="87000"/>
              </a:lnSpc>
              <a:buClr>
                <a:srgbClr val="000000"/>
              </a:buClr>
              <a:buSzPct val="45000"/>
              <a:buFont typeface="StarSymbol" pitchFamily="2" charset="0"/>
              <a:buNone/>
            </a:pPr>
            <a:endParaRPr lang="de-DE" altLang="de-DE" sz="1600">
              <a:latin typeface="Arial" charset="0"/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body"/>
          </p:nvPr>
        </p:nvSpPr>
        <p:spPr>
          <a:xfrm>
            <a:off x="1052513" y="4722814"/>
            <a:ext cx="4697412" cy="38131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347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781095397"/>
      </p:ext>
    </p:extLst>
  </p:cSld>
  <p:clrMapOvr>
    <a:masterClrMapping/>
  </p:clrMapOvr>
  <p:transition spd="med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649066344"/>
      </p:ext>
    </p:extLst>
  </p:cSld>
  <p:clrMapOvr>
    <a:masterClrMapping/>
  </p:clrMapOvr>
  <p:transition spd="med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84181541"/>
      </p:ext>
    </p:extLst>
  </p:cSld>
  <p:clrMapOvr>
    <a:masterClrMapping/>
  </p:clrMapOvr>
  <p:transition spd="med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76288" y="1928813"/>
            <a:ext cx="4418012" cy="52212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346700" y="1928813"/>
            <a:ext cx="4419600" cy="52212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174708307"/>
      </p:ext>
    </p:extLst>
  </p:cSld>
  <p:clrMapOvr>
    <a:masterClrMapping/>
  </p:clrMapOvr>
  <p:transition spd="med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030507845"/>
      </p:ext>
    </p:extLst>
  </p:cSld>
  <p:clrMapOvr>
    <a:masterClrMapping/>
  </p:clrMapOvr>
  <p:transition spd="med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162509309"/>
      </p:ext>
    </p:extLst>
  </p:cSld>
  <p:clrMapOvr>
    <a:masterClrMapping/>
  </p:clrMapOvr>
  <p:transition spd="med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8897505"/>
      </p:ext>
    </p:extLst>
  </p:cSld>
  <p:clrMapOvr>
    <a:masterClrMapping/>
  </p:clrMapOvr>
  <p:transition spd="med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427414462"/>
      </p:ext>
    </p:extLst>
  </p:cSld>
  <p:clrMapOvr>
    <a:masterClrMapping/>
  </p:clrMapOvr>
  <p:transition spd="med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483547887"/>
      </p:ext>
    </p:extLst>
  </p:cSld>
  <p:clrMapOvr>
    <a:masterClrMapping/>
  </p:clrMapOvr>
  <p:transition spd="med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374790184"/>
      </p:ext>
    </p:extLst>
  </p:cSld>
  <p:clrMapOvr>
    <a:masterClrMapping/>
  </p:clrMapOvr>
  <p:transition spd="med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516813" y="231775"/>
            <a:ext cx="2249487" cy="69183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763588" y="231775"/>
            <a:ext cx="6600825" cy="6918325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940534932"/>
      </p:ext>
    </p:extLst>
  </p:cSld>
  <p:clrMapOvr>
    <a:masterClrMapping/>
  </p:clrMapOvr>
  <p:transition spd="med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763588" y="231775"/>
            <a:ext cx="9002712" cy="6918325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389593958"/>
      </p:ext>
    </p:extLst>
  </p:cSld>
  <p:clrMapOvr>
    <a:masterClrMapping/>
  </p:clrMapOvr>
  <p:transition spd="med"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el, Text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63588" y="231775"/>
            <a:ext cx="8605837" cy="1258888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776288" y="1928813"/>
            <a:ext cx="4418012" cy="5221287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5346700" y="1928813"/>
            <a:ext cx="4419600" cy="253365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5346700" y="4614863"/>
            <a:ext cx="4419600" cy="2535237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738469965"/>
      </p:ext>
    </p:extLst>
  </p:cSld>
  <p:clrMapOvr>
    <a:masterClrMapping/>
  </p:clrMapOvr>
  <p:transition spd="med"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63588" y="231775"/>
            <a:ext cx="8605837" cy="1258888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776288" y="1928813"/>
            <a:ext cx="4418012" cy="5221287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346700" y="1928813"/>
            <a:ext cx="4419600" cy="5221287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501537226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1"/>
          <p:cNvSpPr>
            <a:spLocks noChangeArrowheads="1"/>
          </p:cNvSpPr>
          <p:nvPr/>
        </p:nvSpPr>
        <p:spPr bwMode="auto">
          <a:xfrm>
            <a:off x="0" y="0"/>
            <a:ext cx="742950" cy="7559675"/>
          </a:xfrm>
          <a:prstGeom prst="roundRect">
            <a:avLst>
              <a:gd name="adj" fmla="val 213"/>
            </a:avLst>
          </a:prstGeom>
          <a:solidFill>
            <a:srgbClr val="125C8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>
              <a:lnSpc>
                <a:spcPct val="87000"/>
              </a:lnSpc>
              <a:buClr>
                <a:srgbClr val="000000"/>
              </a:buClr>
              <a:buSzPct val="45000"/>
              <a:buFont typeface="StarSymbol" pitchFamily="2" charset="0"/>
              <a:buNone/>
            </a:pPr>
            <a:endParaRPr lang="de-DE" altLang="de-DE">
              <a:latin typeface="Arial" charset="0"/>
            </a:endParaRPr>
          </a:p>
        </p:txBody>
      </p:sp>
      <p:sp>
        <p:nvSpPr>
          <p:cNvPr id="1027" name="AutoShape 2"/>
          <p:cNvSpPr>
            <a:spLocks noChangeArrowheads="1"/>
          </p:cNvSpPr>
          <p:nvPr/>
        </p:nvSpPr>
        <p:spPr bwMode="auto">
          <a:xfrm>
            <a:off x="0" y="173038"/>
            <a:ext cx="10080625" cy="1384300"/>
          </a:xfrm>
          <a:prstGeom prst="roundRect">
            <a:avLst>
              <a:gd name="adj" fmla="val 111"/>
            </a:avLst>
          </a:prstGeom>
          <a:solidFill>
            <a:srgbClr val="125C8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>
              <a:lnSpc>
                <a:spcPct val="87000"/>
              </a:lnSpc>
              <a:buClr>
                <a:srgbClr val="000000"/>
              </a:buClr>
              <a:buSzPct val="45000"/>
              <a:buFont typeface="StarSymbol" pitchFamily="2" charset="0"/>
              <a:buNone/>
            </a:pPr>
            <a:endParaRPr lang="de-DE" altLang="de-DE">
              <a:latin typeface="Arial" charset="0"/>
            </a:endParaRP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763588" y="231775"/>
            <a:ext cx="8605837" cy="125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/>
              <a:t>Klicken Sie, um das Format des Titeltextes zu bearbeiten</a:t>
            </a:r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6288" y="1928813"/>
            <a:ext cx="8990012" cy="522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/>
              <a:t>Klicken Sie, um die Formate des Gliederungstextes zu bearbeiten</a:t>
            </a:r>
          </a:p>
          <a:p>
            <a:pPr lvl="1"/>
            <a:r>
              <a:rPr lang="en-GB" altLang="de-DE"/>
              <a:t>Zweite Gliederungsebene</a:t>
            </a:r>
          </a:p>
          <a:p>
            <a:pPr lvl="2"/>
            <a:r>
              <a:rPr lang="en-GB" altLang="de-DE"/>
              <a:t>Dritte Gliederungsebene</a:t>
            </a:r>
          </a:p>
          <a:p>
            <a:pPr lvl="3"/>
            <a:r>
              <a:rPr lang="en-GB" altLang="de-DE"/>
              <a:t>Vierte Gliederungsebene</a:t>
            </a:r>
          </a:p>
          <a:p>
            <a:pPr lvl="4"/>
            <a:r>
              <a:rPr lang="en-GB" altLang="de-DE"/>
              <a:t>Fünfte Gliederungsebene</a:t>
            </a:r>
          </a:p>
          <a:p>
            <a:pPr lvl="4"/>
            <a:r>
              <a:rPr lang="en-GB" altLang="de-DE"/>
              <a:t>Sechste Gliederungsebene</a:t>
            </a:r>
          </a:p>
          <a:p>
            <a:pPr lvl="4"/>
            <a:r>
              <a:rPr lang="en-GB" altLang="de-DE"/>
              <a:t>Siebente Gliederungsebene</a:t>
            </a:r>
          </a:p>
          <a:p>
            <a:pPr lvl="4"/>
            <a:r>
              <a:rPr lang="en-GB" altLang="de-DE"/>
              <a:t>Achte Gliederungsebene</a:t>
            </a:r>
          </a:p>
          <a:p>
            <a:pPr lvl="4"/>
            <a:r>
              <a:rPr lang="en-GB" altLang="de-DE"/>
              <a:t>Neunte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>
    <p:wipe dir="r"/>
  </p:transition>
  <p:txStyles>
    <p:titleStyle>
      <a:lvl1pPr algn="ctr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000" b="1">
          <a:solidFill>
            <a:srgbClr val="E6E6FF"/>
          </a:solidFill>
          <a:latin typeface="+mj-lt"/>
          <a:ea typeface="Arial Unicode MS" pitchFamily="34" charset="-128"/>
          <a:cs typeface="+mj-cs"/>
        </a:defRPr>
      </a:lvl1pPr>
      <a:lvl2pPr algn="ctr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000" b="1">
          <a:solidFill>
            <a:srgbClr val="E6E6FF"/>
          </a:solidFill>
          <a:latin typeface="Arial" charset="0"/>
          <a:ea typeface="Arial Unicode MS" pitchFamily="34" charset="-128"/>
          <a:cs typeface="Arial Unicode MS" charset="0"/>
        </a:defRPr>
      </a:lvl2pPr>
      <a:lvl3pPr algn="ctr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000" b="1">
          <a:solidFill>
            <a:srgbClr val="E6E6FF"/>
          </a:solidFill>
          <a:latin typeface="Arial" charset="0"/>
          <a:ea typeface="Arial Unicode MS" pitchFamily="34" charset="-128"/>
          <a:cs typeface="Arial Unicode MS" charset="0"/>
        </a:defRPr>
      </a:lvl3pPr>
      <a:lvl4pPr algn="ctr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000" b="1">
          <a:solidFill>
            <a:srgbClr val="E6E6FF"/>
          </a:solidFill>
          <a:latin typeface="Arial" charset="0"/>
          <a:ea typeface="Arial Unicode MS" pitchFamily="34" charset="-128"/>
          <a:cs typeface="Arial Unicode MS" charset="0"/>
        </a:defRPr>
      </a:lvl4pPr>
      <a:lvl5pPr algn="ctr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pitchFamily="2" charset="0"/>
        <a:defRPr sz="4000" b="1">
          <a:solidFill>
            <a:srgbClr val="E6E6FF"/>
          </a:solidFill>
          <a:latin typeface="Arial" charset="0"/>
          <a:ea typeface="Arial Unicode MS" pitchFamily="34" charset="-128"/>
          <a:cs typeface="Arial Unicode MS" charset="0"/>
        </a:defRPr>
      </a:lvl5pPr>
      <a:lvl6pPr marL="1536700" indent="-215900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charset="0"/>
          <a:cs typeface="Arial Unicode MS" charset="0"/>
        </a:defRPr>
      </a:lvl6pPr>
      <a:lvl7pPr marL="1993900" indent="-215900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charset="0"/>
          <a:cs typeface="Arial Unicode MS" charset="0"/>
        </a:defRPr>
      </a:lvl7pPr>
      <a:lvl8pPr marL="2451100" indent="-215900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charset="0"/>
          <a:cs typeface="Arial Unicode MS" charset="0"/>
        </a:defRPr>
      </a:lvl8pPr>
      <a:lvl9pPr marL="2908300" indent="-215900" algn="l" defTabSz="449263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charset="0"/>
          <a:cs typeface="Arial Unicode MS" charset="0"/>
        </a:defRPr>
      </a:lvl9pPr>
    </p:titleStyle>
    <p:bodyStyle>
      <a:lvl1pPr marL="430213" indent="-430213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3366"/>
        </a:buClr>
        <a:buSzPct val="80000"/>
        <a:buFont typeface="StarSymbol" pitchFamily="2" charset="0"/>
        <a:buChar char=""/>
        <a:defRPr sz="3200">
          <a:solidFill>
            <a:srgbClr val="000000"/>
          </a:solidFill>
          <a:latin typeface="+mn-lt"/>
          <a:ea typeface="Arial Unicode MS" pitchFamily="34" charset="-128"/>
          <a:cs typeface="+mn-cs"/>
        </a:defRPr>
      </a:lvl1pPr>
      <a:lvl2pPr marL="862013" indent="-322263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3366"/>
        </a:buClr>
        <a:buSzPct val="80000"/>
        <a:buFont typeface="StarSymbol" pitchFamily="2" charset="0"/>
        <a:buChar char=""/>
        <a:defRPr sz="2800">
          <a:solidFill>
            <a:srgbClr val="000000"/>
          </a:solidFill>
          <a:latin typeface="+mn-lt"/>
          <a:ea typeface="Arial Unicode MS" pitchFamily="34" charset="-128"/>
          <a:cs typeface="+mn-cs"/>
        </a:defRPr>
      </a:lvl2pPr>
      <a:lvl3pPr marL="1293813" indent="-2159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3366"/>
        </a:buClr>
        <a:buSzPct val="80000"/>
        <a:buFont typeface="StarSymbol" pitchFamily="2" charset="0"/>
        <a:buChar char=""/>
        <a:defRPr sz="2400">
          <a:solidFill>
            <a:srgbClr val="000000"/>
          </a:solidFill>
          <a:latin typeface="+mn-lt"/>
          <a:ea typeface="Arial Unicode MS" pitchFamily="34" charset="-128"/>
          <a:cs typeface="+mn-cs"/>
        </a:defRPr>
      </a:lvl3pPr>
      <a:lvl4pPr marL="1725613" indent="-214313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3366"/>
        </a:buClr>
        <a:buSzPct val="80000"/>
        <a:buFont typeface="StarSymbol" pitchFamily="2" charset="0"/>
        <a:buChar char=""/>
        <a:defRPr sz="2000">
          <a:solidFill>
            <a:srgbClr val="000000"/>
          </a:solidFill>
          <a:latin typeface="+mn-lt"/>
          <a:ea typeface="Arial Unicode MS" pitchFamily="34" charset="-128"/>
          <a:cs typeface="+mn-cs"/>
        </a:defRPr>
      </a:lvl4pPr>
      <a:lvl5pPr marL="2157413" indent="-2159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3366"/>
        </a:buClr>
        <a:buSzPct val="80000"/>
        <a:buFont typeface="StarSymbol" pitchFamily="2" charset="0"/>
        <a:buChar char=""/>
        <a:defRPr sz="2000">
          <a:solidFill>
            <a:srgbClr val="000000"/>
          </a:solidFill>
          <a:latin typeface="+mn-lt"/>
          <a:ea typeface="Arial Unicode MS" pitchFamily="34" charset="-128"/>
          <a:cs typeface="+mn-cs"/>
        </a:defRPr>
      </a:lvl5pPr>
      <a:lvl6pPr marL="2614613" indent="-215900" algn="l" defTabSz="449263" rtl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3366"/>
        </a:buClr>
        <a:buSzPct val="80000"/>
        <a:buFont typeface="StarSymbol" charset="0"/>
        <a:buChar char=""/>
        <a:defRPr sz="2000">
          <a:solidFill>
            <a:srgbClr val="000000"/>
          </a:solidFill>
          <a:latin typeface="+mn-lt"/>
          <a:cs typeface="+mn-cs"/>
        </a:defRPr>
      </a:lvl6pPr>
      <a:lvl7pPr marL="3071813" indent="-215900" algn="l" defTabSz="449263" rtl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3366"/>
        </a:buClr>
        <a:buSzPct val="80000"/>
        <a:buFont typeface="StarSymbol" charset="0"/>
        <a:buChar char=""/>
        <a:defRPr sz="2000">
          <a:solidFill>
            <a:srgbClr val="000000"/>
          </a:solidFill>
          <a:latin typeface="+mn-lt"/>
          <a:cs typeface="+mn-cs"/>
        </a:defRPr>
      </a:lvl7pPr>
      <a:lvl8pPr marL="3529013" indent="-215900" algn="l" defTabSz="449263" rtl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3366"/>
        </a:buClr>
        <a:buSzPct val="80000"/>
        <a:buFont typeface="StarSymbol" charset="0"/>
        <a:buChar char=""/>
        <a:defRPr sz="2000">
          <a:solidFill>
            <a:srgbClr val="000000"/>
          </a:solidFill>
          <a:latin typeface="+mn-lt"/>
          <a:cs typeface="+mn-cs"/>
        </a:defRPr>
      </a:lvl8pPr>
      <a:lvl9pPr marL="3986213" indent="-215900" algn="l" defTabSz="449263" rtl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3366"/>
        </a:buClr>
        <a:buSzPct val="80000"/>
        <a:buFont typeface="StarSymbol" charset="0"/>
        <a:buChar char="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ichendorff-postdamm.de/" TargetMode="External"/><Relationship Id="rId2" Type="http://schemas.openxmlformats.org/officeDocument/2006/relationships/hyperlink" Target="https://brueder-grimm-schule-wd.de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iusschule.de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ohannisschule-rheda.de/" TargetMode="External"/><Relationship Id="rId2" Type="http://schemas.openxmlformats.org/officeDocument/2006/relationships/hyperlink" Target="https://www.andreas-wenneber.de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arkschule-rheda.de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eichendorff-postdamm.de/" TargetMode="External"/><Relationship Id="rId7" Type="http://schemas.openxmlformats.org/officeDocument/2006/relationships/hyperlink" Target="https://www.parkschule-rheda.de/" TargetMode="External"/><Relationship Id="rId2" Type="http://schemas.openxmlformats.org/officeDocument/2006/relationships/hyperlink" Target="https://brueder-grimm-schule-wd.de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johannisschule-rheda.de/" TargetMode="External"/><Relationship Id="rId5" Type="http://schemas.openxmlformats.org/officeDocument/2006/relationships/hyperlink" Target="https://www.andreas-wenneber.de/" TargetMode="External"/><Relationship Id="rId4" Type="http://schemas.openxmlformats.org/officeDocument/2006/relationships/hyperlink" Target="https://www.piusschule.de/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"/>
          <p:cNvSpPr>
            <a:spLocks noGrp="1" noChangeArrowheads="1"/>
          </p:cNvSpPr>
          <p:nvPr>
            <p:ph type="title"/>
          </p:nvPr>
        </p:nvSpPr>
        <p:spPr>
          <a:xfrm>
            <a:off x="763588" y="595834"/>
            <a:ext cx="9317037" cy="535531"/>
          </a:xfrm>
        </p:spPr>
        <p:txBody>
          <a:bodyPr>
            <a:spAutoFit/>
          </a:bodyPr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de-DE" b="0" dirty="0" err="1">
                <a:latin typeface="Calibri" panose="020F0502020204030204" pitchFamily="34" charset="0"/>
              </a:rPr>
              <a:t>Einschulung</a:t>
            </a:r>
            <a:r>
              <a:rPr lang="en-GB" altLang="de-DE" b="0" dirty="0">
                <a:latin typeface="Calibri" panose="020F0502020204030204" pitchFamily="34" charset="0"/>
              </a:rPr>
              <a:t> </a:t>
            </a:r>
            <a:r>
              <a:rPr lang="en-GB" altLang="de-DE" b="0" dirty="0" err="1">
                <a:latin typeface="Calibri" panose="020F0502020204030204" pitchFamily="34" charset="0"/>
              </a:rPr>
              <a:t>zum</a:t>
            </a:r>
            <a:r>
              <a:rPr lang="en-GB" altLang="de-DE" b="0" dirty="0">
                <a:latin typeface="Calibri" panose="020F0502020204030204" pitchFamily="34" charset="0"/>
              </a:rPr>
              <a:t> </a:t>
            </a:r>
            <a:r>
              <a:rPr lang="en-GB" altLang="de-DE" b="0" dirty="0" err="1">
                <a:latin typeface="Calibri" panose="020F0502020204030204" pitchFamily="34" charset="0"/>
              </a:rPr>
              <a:t>Schuljahr</a:t>
            </a:r>
            <a:r>
              <a:rPr lang="en-GB" altLang="de-DE" b="0">
                <a:latin typeface="Calibri" panose="020F0502020204030204" pitchFamily="34" charset="0"/>
              </a:rPr>
              <a:t> 2027/28</a:t>
            </a:r>
            <a:endParaRPr lang="en-GB" altLang="de-DE" b="0" dirty="0">
              <a:latin typeface="Calibri" panose="020F0502020204030204" pitchFamily="34" charset="0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BF7B09B3-00B9-4EA7-B6F6-5FD6717E11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446" y="2498669"/>
            <a:ext cx="4013866" cy="2160240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123DCACE-7123-463E-9056-C16D12A5F2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6176" y="5061005"/>
            <a:ext cx="3744416" cy="2237289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179AC228-DC29-48FD-BE7C-8083400E3F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4368" y="2498669"/>
            <a:ext cx="4013865" cy="2160240"/>
          </a:xfrm>
          <a:prstGeom prst="rect">
            <a:avLst/>
          </a:prstGeom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0" dirty="0">
                <a:latin typeface="Calibri" panose="020F0502020204030204" pitchFamily="34" charset="0"/>
              </a:rPr>
              <a:t>Übersicht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74836" y="1685300"/>
            <a:ext cx="8990012" cy="5766945"/>
          </a:xfrm>
        </p:spPr>
        <p:txBody>
          <a:bodyPr/>
          <a:lstStyle/>
          <a:p>
            <a:pPr marL="0" indent="0">
              <a:buNone/>
            </a:pPr>
            <a:r>
              <a:rPr lang="de-DE" sz="2000" u="sng" dirty="0">
                <a:latin typeface="Calibri" panose="020F0502020204030204" pitchFamily="34" charset="0"/>
              </a:rPr>
              <a:t>Diese Präsentation enthält Informationen zu folgenden Themen:</a:t>
            </a:r>
          </a:p>
          <a:p>
            <a:pPr marL="0" indent="0">
              <a:buNone/>
            </a:pPr>
            <a:endParaRPr lang="de-DE" sz="2000" dirty="0">
              <a:latin typeface="Calibri" panose="020F0502020204030204" pitchFamily="34" charset="0"/>
            </a:endParaRPr>
          </a:p>
          <a:p>
            <a:pPr marL="0" indent="0">
              <a:lnSpc>
                <a:spcPts val="1700"/>
              </a:lnSpc>
              <a:buNone/>
            </a:pPr>
            <a:r>
              <a:rPr lang="de-DE" sz="2000" dirty="0">
                <a:latin typeface="Calibri" panose="020F0502020204030204" pitchFamily="34" charset="0"/>
              </a:rPr>
              <a:t>•Grundschulen in den Ortsteilen Wiedenbrück und Rheda</a:t>
            </a:r>
          </a:p>
          <a:p>
            <a:pPr marL="0" indent="0">
              <a:lnSpc>
                <a:spcPts val="1700"/>
              </a:lnSpc>
              <a:buNone/>
            </a:pPr>
            <a:endParaRPr lang="de-DE" sz="2000" dirty="0">
              <a:latin typeface="Calibri" panose="020F0502020204030204" pitchFamily="34" charset="0"/>
            </a:endParaRPr>
          </a:p>
          <a:p>
            <a:pPr marL="0" indent="0">
              <a:lnSpc>
                <a:spcPts val="1700"/>
              </a:lnSpc>
              <a:buNone/>
            </a:pPr>
            <a:r>
              <a:rPr lang="de-DE" sz="2000" dirty="0">
                <a:latin typeface="Calibri" panose="020F0502020204030204" pitchFamily="34" charset="0"/>
              </a:rPr>
              <a:t>•Anmeldetermine im November 2026</a:t>
            </a:r>
          </a:p>
          <a:p>
            <a:pPr marL="0" indent="0">
              <a:lnSpc>
                <a:spcPts val="1700"/>
              </a:lnSpc>
              <a:buNone/>
            </a:pPr>
            <a:endParaRPr lang="de-DE" sz="2000" dirty="0">
              <a:latin typeface="Calibri" panose="020F0502020204030204" pitchFamily="34" charset="0"/>
            </a:endParaRPr>
          </a:p>
          <a:p>
            <a:pPr marL="0" indent="0">
              <a:lnSpc>
                <a:spcPts val="1700"/>
              </a:lnSpc>
              <a:buNone/>
            </a:pPr>
            <a:r>
              <a:rPr lang="de-DE" sz="2000" dirty="0">
                <a:latin typeface="Calibri" panose="020F0502020204030204" pitchFamily="34" charset="0"/>
              </a:rPr>
              <a:t>•Beginn der Schulpflicht</a:t>
            </a:r>
          </a:p>
          <a:p>
            <a:pPr marL="0" indent="0">
              <a:lnSpc>
                <a:spcPts val="1700"/>
              </a:lnSpc>
              <a:buNone/>
            </a:pPr>
            <a:endParaRPr lang="de-DE" sz="2000" dirty="0">
              <a:latin typeface="Calibri" panose="020F0502020204030204" pitchFamily="34" charset="0"/>
            </a:endParaRPr>
          </a:p>
          <a:p>
            <a:pPr marL="0" indent="0">
              <a:lnSpc>
                <a:spcPts val="1700"/>
              </a:lnSpc>
              <a:buNone/>
            </a:pPr>
            <a:r>
              <a:rPr lang="de-DE" sz="2000" dirty="0">
                <a:latin typeface="Calibri" panose="020F0502020204030204" pitchFamily="34" charset="0"/>
              </a:rPr>
              <a:t>•Vorzeitige Einschulung</a:t>
            </a:r>
          </a:p>
          <a:p>
            <a:pPr marL="0" indent="0">
              <a:lnSpc>
                <a:spcPts val="1700"/>
              </a:lnSpc>
              <a:buNone/>
            </a:pPr>
            <a:endParaRPr lang="de-DE" sz="2000" dirty="0">
              <a:latin typeface="Calibri" panose="020F0502020204030204" pitchFamily="34" charset="0"/>
            </a:endParaRPr>
          </a:p>
          <a:p>
            <a:pPr marL="0" indent="0">
              <a:lnSpc>
                <a:spcPts val="1700"/>
              </a:lnSpc>
              <a:buNone/>
            </a:pPr>
            <a:r>
              <a:rPr lang="de-DE" sz="2000" dirty="0">
                <a:latin typeface="Calibri" panose="020F0502020204030204" pitchFamily="34" charset="0"/>
              </a:rPr>
              <a:t>•Zurückstellung</a:t>
            </a:r>
          </a:p>
          <a:p>
            <a:pPr marL="0" indent="0">
              <a:lnSpc>
                <a:spcPts val="1700"/>
              </a:lnSpc>
              <a:buNone/>
            </a:pPr>
            <a:endParaRPr lang="de-DE" sz="2000" dirty="0">
              <a:latin typeface="Calibri" panose="020F0502020204030204" pitchFamily="34" charset="0"/>
            </a:endParaRPr>
          </a:p>
          <a:p>
            <a:pPr marL="0" indent="0">
              <a:lnSpc>
                <a:spcPts val="1700"/>
              </a:lnSpc>
              <a:buNone/>
            </a:pPr>
            <a:r>
              <a:rPr lang="de-DE" sz="2000" dirty="0">
                <a:latin typeface="Calibri" panose="020F0502020204030204" pitchFamily="34" charset="0"/>
              </a:rPr>
              <a:t>•Schulärztliche Untersuchung</a:t>
            </a:r>
          </a:p>
          <a:p>
            <a:pPr marL="0" indent="0">
              <a:lnSpc>
                <a:spcPts val="1700"/>
              </a:lnSpc>
              <a:buNone/>
            </a:pPr>
            <a:endParaRPr lang="de-DE" sz="2000" dirty="0">
              <a:latin typeface="Calibri" panose="020F0502020204030204" pitchFamily="34" charset="0"/>
            </a:endParaRPr>
          </a:p>
          <a:p>
            <a:pPr marL="0" indent="0">
              <a:lnSpc>
                <a:spcPts val="1700"/>
              </a:lnSpc>
              <a:buNone/>
            </a:pPr>
            <a:r>
              <a:rPr lang="de-DE" sz="2000" dirty="0">
                <a:latin typeface="Calibri" panose="020F0502020204030204" pitchFamily="34" charset="0"/>
              </a:rPr>
              <a:t>•„Schulfähigkeit“ – wichtige Kompetenzen für einen erfolgreichen Schulstart</a:t>
            </a:r>
          </a:p>
          <a:p>
            <a:pPr marL="0" indent="0">
              <a:lnSpc>
                <a:spcPts val="1700"/>
              </a:lnSpc>
              <a:buNone/>
            </a:pPr>
            <a:endParaRPr lang="de-DE" sz="2000" dirty="0">
              <a:latin typeface="Calibri" panose="020F0502020204030204" pitchFamily="34" charset="0"/>
            </a:endParaRPr>
          </a:p>
          <a:p>
            <a:pPr marL="0" indent="0">
              <a:lnSpc>
                <a:spcPts val="1700"/>
              </a:lnSpc>
              <a:buNone/>
            </a:pPr>
            <a:r>
              <a:rPr lang="de-DE" sz="2000" dirty="0">
                <a:latin typeface="Calibri" panose="020F0502020204030204" pitchFamily="34" charset="0"/>
              </a:rPr>
              <a:t>•So geht es bis zur Einschulung weiter</a:t>
            </a:r>
          </a:p>
          <a:p>
            <a:pPr marL="0" indent="0">
              <a:lnSpc>
                <a:spcPts val="1700"/>
              </a:lnSpc>
              <a:buNone/>
            </a:pPr>
            <a:endParaRPr lang="de-DE" sz="2000" dirty="0">
              <a:latin typeface="Calibri" panose="020F0502020204030204" pitchFamily="34" charset="0"/>
            </a:endParaRPr>
          </a:p>
          <a:p>
            <a:pPr marL="0" indent="0">
              <a:lnSpc>
                <a:spcPts val="1700"/>
              </a:lnSpc>
              <a:buNone/>
            </a:pPr>
            <a:r>
              <a:rPr lang="de-DE" sz="2000" dirty="0">
                <a:latin typeface="Calibri" panose="020F0502020204030204" pitchFamily="34" charset="0"/>
              </a:rPr>
              <a:t>•Betreuungsangebote</a:t>
            </a:r>
          </a:p>
          <a:p>
            <a:pPr marL="0" indent="0">
              <a:lnSpc>
                <a:spcPts val="1700"/>
              </a:lnSpc>
              <a:buNone/>
            </a:pPr>
            <a:endParaRPr lang="de-DE" sz="2000" dirty="0">
              <a:latin typeface="Calibri" panose="020F0502020204030204" pitchFamily="34" charset="0"/>
            </a:endParaRPr>
          </a:p>
          <a:p>
            <a:pPr marL="0" indent="0">
              <a:lnSpc>
                <a:spcPts val="1700"/>
              </a:lnSpc>
              <a:buNone/>
            </a:pPr>
            <a:r>
              <a:rPr lang="de-DE" sz="2000" dirty="0">
                <a:latin typeface="Calibri" panose="020F0502020204030204" pitchFamily="34" charset="0"/>
              </a:rPr>
              <a:t>•Anmeldeüberhang</a:t>
            </a:r>
          </a:p>
          <a:p>
            <a:pPr marL="0" indent="0">
              <a:buNone/>
            </a:pPr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0602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>
          <a:xfrm>
            <a:off x="763588" y="231775"/>
            <a:ext cx="9317037" cy="1258888"/>
          </a:xfrm>
        </p:spPr>
        <p:txBody>
          <a:bodyPr/>
          <a:lstStyle/>
          <a:p>
            <a:pPr eaLnBrk="1"/>
            <a:r>
              <a:rPr lang="de-DE" altLang="de-DE" b="0" dirty="0">
                <a:latin typeface="Calibri" panose="020F0502020204030204" pitchFamily="34" charset="0"/>
              </a:rPr>
              <a:t>Grundschulen im Ortsteil </a:t>
            </a:r>
            <a:r>
              <a:rPr lang="de-DE" altLang="de-DE" b="0" dirty="0" err="1">
                <a:latin typeface="Calibri" panose="020F0502020204030204" pitchFamily="34" charset="0"/>
              </a:rPr>
              <a:t>Wiedenbrück</a:t>
            </a:r>
            <a:endParaRPr lang="de-DE" altLang="de-DE" b="0" dirty="0">
              <a:latin typeface="Calibri" panose="020F0502020204030204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2520950" y="3318173"/>
            <a:ext cx="5038725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>
              <a:lnSpc>
                <a:spcPct val="100000"/>
              </a:lnSpc>
              <a:buFontTx/>
              <a:buChar char="o"/>
            </a:pPr>
            <a:r>
              <a:rPr lang="de-DE" altLang="de-DE" dirty="0"/>
              <a:t>Pius-Bonifatius-Schule</a:t>
            </a:r>
          </a:p>
          <a:p>
            <a:pPr eaLnBrk="1">
              <a:lnSpc>
                <a:spcPct val="100000"/>
              </a:lnSpc>
              <a:buFontTx/>
              <a:buNone/>
            </a:pPr>
            <a:r>
              <a:rPr lang="de-DE" altLang="de-DE" sz="1600" dirty="0"/>
              <a:t>	</a:t>
            </a:r>
            <a:r>
              <a:rPr lang="de-DE" altLang="de-DE" u="sng" dirty="0"/>
              <a:t>Katholische Bekenntnisschulen</a:t>
            </a:r>
          </a:p>
          <a:p>
            <a:pPr eaLnBrk="1">
              <a:lnSpc>
                <a:spcPct val="100000"/>
              </a:lnSpc>
              <a:buFontTx/>
              <a:buNone/>
            </a:pPr>
            <a:r>
              <a:rPr lang="de-DE" altLang="de-DE" dirty="0"/>
              <a:t>	</a:t>
            </a:r>
            <a:r>
              <a:rPr lang="de-DE" altLang="de-DE" dirty="0">
                <a:cs typeface="Arial" charset="0"/>
              </a:rPr>
              <a:t>•</a:t>
            </a:r>
            <a:r>
              <a:rPr lang="de-DE" altLang="de-DE" dirty="0"/>
              <a:t> Grundschulverbund mit 2 Standorten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755268" y="1560958"/>
            <a:ext cx="8990012" cy="5221287"/>
          </a:xfrm>
        </p:spPr>
        <p:txBody>
          <a:bodyPr/>
          <a:lstStyle/>
          <a:p>
            <a:pPr marL="0" indent="0">
              <a:buNone/>
            </a:pPr>
            <a:r>
              <a:rPr lang="de-DE" b="1" dirty="0"/>
              <a:t>	</a:t>
            </a:r>
          </a:p>
          <a:p>
            <a:pPr marL="0" indent="0">
              <a:buNone/>
            </a:pPr>
            <a:r>
              <a:rPr lang="de-DE" sz="2200" b="1" dirty="0">
                <a:latin typeface="Calibri" panose="020F0502020204030204" pitchFamily="34" charset="0"/>
              </a:rPr>
              <a:t>	</a:t>
            </a:r>
            <a:r>
              <a:rPr lang="de-DE" sz="2000" b="1" dirty="0">
                <a:latin typeface="Calibri" panose="020F0502020204030204" pitchFamily="34" charset="0"/>
              </a:rPr>
              <a:t>Brüder-Grimm-Schule</a:t>
            </a:r>
          </a:p>
          <a:p>
            <a:pPr marL="0" indent="0">
              <a:buNone/>
            </a:pPr>
            <a:r>
              <a:rPr lang="de-DE" sz="2000" b="1" dirty="0">
                <a:latin typeface="Calibri" panose="020F0502020204030204" pitchFamily="34" charset="0"/>
              </a:rPr>
              <a:t>	</a:t>
            </a:r>
            <a:r>
              <a:rPr lang="de-DE" sz="2000" dirty="0">
                <a:latin typeface="Calibri" panose="020F0502020204030204" pitchFamily="34" charset="0"/>
              </a:rPr>
              <a:t>• Gemeinschaftsgrundschule	</a:t>
            </a:r>
          </a:p>
          <a:p>
            <a:pPr marL="0" indent="0">
              <a:buNone/>
            </a:pPr>
            <a:r>
              <a:rPr lang="de-DE" sz="2000" dirty="0">
                <a:latin typeface="Calibri" panose="020F0502020204030204" pitchFamily="34" charset="0"/>
              </a:rPr>
              <a:t>	• Gemeinsames Lernen</a:t>
            </a:r>
          </a:p>
          <a:p>
            <a:pPr marL="0" indent="0">
              <a:buNone/>
            </a:pPr>
            <a:r>
              <a:rPr lang="de-DE" sz="2000" dirty="0">
                <a:latin typeface="Calibri" panose="020F0502020204030204" pitchFamily="34" charset="0"/>
              </a:rPr>
              <a:t>		</a:t>
            </a:r>
            <a:r>
              <a:rPr lang="de-DE" sz="2000" dirty="0">
                <a:solidFill>
                  <a:srgbClr val="0000CC"/>
                </a:solidFill>
                <a:latin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https://brueder-grimm-schule-wd.de/</a:t>
            </a:r>
            <a:r>
              <a:rPr lang="de-DE" sz="2000" dirty="0">
                <a:solidFill>
                  <a:srgbClr val="0000CC"/>
                </a:solidFill>
                <a:latin typeface="Calibri" panose="020F0502020204030204" pitchFamily="34" charset="0"/>
              </a:rPr>
              <a:t> </a:t>
            </a:r>
          </a:p>
          <a:p>
            <a:pPr lvl="1">
              <a:buFont typeface="Arial" panose="020B0604020202020204" pitchFamily="34" charset="0"/>
              <a:buChar char="•"/>
            </a:pPr>
            <a:endParaRPr lang="de-DE" sz="20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de-DE" sz="2000" dirty="0">
                <a:latin typeface="Calibri" panose="020F0502020204030204" pitchFamily="34" charset="0"/>
              </a:rPr>
              <a:t>	</a:t>
            </a:r>
            <a:r>
              <a:rPr lang="de-DE" sz="2000" b="1" dirty="0">
                <a:latin typeface="Calibri" panose="020F0502020204030204" pitchFamily="34" charset="0"/>
              </a:rPr>
              <a:t>Eichendorff-Postdamm-Schule</a:t>
            </a:r>
          </a:p>
          <a:p>
            <a:pPr marL="0" indent="0">
              <a:buNone/>
            </a:pPr>
            <a:r>
              <a:rPr lang="de-DE" sz="2000" b="1" dirty="0">
                <a:latin typeface="Calibri" panose="020F0502020204030204" pitchFamily="34" charset="0"/>
              </a:rPr>
              <a:t>	</a:t>
            </a:r>
            <a:r>
              <a:rPr lang="de-DE" sz="2000" dirty="0">
                <a:latin typeface="Calibri" panose="020F0502020204030204" pitchFamily="34" charset="0"/>
              </a:rPr>
              <a:t>• Katholische Bekenntnisschule</a:t>
            </a:r>
          </a:p>
          <a:p>
            <a:pPr marL="0" indent="0">
              <a:buNone/>
            </a:pPr>
            <a:r>
              <a:rPr lang="de-DE" sz="2000" dirty="0">
                <a:latin typeface="Calibri" panose="020F0502020204030204" pitchFamily="34" charset="0"/>
              </a:rPr>
              <a:t>	• Grundschulverbund</a:t>
            </a:r>
          </a:p>
          <a:p>
            <a:pPr marL="0" indent="0">
              <a:buNone/>
            </a:pPr>
            <a:r>
              <a:rPr lang="de-DE" sz="2000" dirty="0">
                <a:latin typeface="Calibri" panose="020F0502020204030204" pitchFamily="34" charset="0"/>
              </a:rPr>
              <a:t>	</a:t>
            </a:r>
            <a:r>
              <a:rPr lang="de-DE" sz="2000" dirty="0">
                <a:solidFill>
                  <a:srgbClr val="0000CC"/>
                </a:solidFill>
                <a:latin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https://eichendorff-postdamm.de/</a:t>
            </a:r>
            <a:r>
              <a:rPr lang="de-DE" sz="2000" dirty="0">
                <a:solidFill>
                  <a:srgbClr val="0000CC"/>
                </a:solidFill>
                <a:latin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r>
              <a:rPr lang="de-DE" sz="2000" dirty="0">
                <a:latin typeface="Calibri" panose="020F0502020204030204" pitchFamily="34" charset="0"/>
              </a:rPr>
              <a:t>		</a:t>
            </a:r>
          </a:p>
          <a:p>
            <a:pPr marL="0" indent="0">
              <a:buNone/>
            </a:pPr>
            <a:r>
              <a:rPr lang="de-DE" sz="2000" b="1" dirty="0">
                <a:latin typeface="Calibri" panose="020F0502020204030204" pitchFamily="34" charset="0"/>
              </a:rPr>
              <a:t>	Pius-Bonifatius-Schule</a:t>
            </a:r>
          </a:p>
          <a:p>
            <a:pPr marL="0" indent="0">
              <a:buNone/>
            </a:pPr>
            <a:r>
              <a:rPr lang="de-DE" sz="2000" b="1" dirty="0">
                <a:latin typeface="Calibri" panose="020F0502020204030204" pitchFamily="34" charset="0"/>
              </a:rPr>
              <a:t>	</a:t>
            </a:r>
            <a:r>
              <a:rPr lang="de-DE" sz="2000" dirty="0">
                <a:latin typeface="Calibri" panose="020F0502020204030204" pitchFamily="34" charset="0"/>
              </a:rPr>
              <a:t>•Katholische Bekenntnisschule</a:t>
            </a:r>
          </a:p>
          <a:p>
            <a:pPr marL="0" indent="0">
              <a:buNone/>
            </a:pPr>
            <a:r>
              <a:rPr lang="de-DE" sz="2000" dirty="0">
                <a:latin typeface="Calibri" panose="020F0502020204030204" pitchFamily="34" charset="0"/>
              </a:rPr>
              <a:t>	• Gemeinsames Lernen</a:t>
            </a:r>
          </a:p>
          <a:p>
            <a:pPr marL="0" indent="0">
              <a:buNone/>
            </a:pPr>
            <a:r>
              <a:rPr lang="de-DE" sz="2000" dirty="0">
                <a:latin typeface="Calibri" panose="020F0502020204030204" pitchFamily="34" charset="0"/>
              </a:rPr>
              <a:t>	</a:t>
            </a:r>
            <a:r>
              <a:rPr lang="de-DE" sz="2000" dirty="0">
                <a:solidFill>
                  <a:srgbClr val="0000CC"/>
                </a:solidFill>
                <a:latin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https://www.piusschule.de/</a:t>
            </a:r>
            <a:r>
              <a:rPr lang="de-DE" sz="2000" dirty="0">
                <a:solidFill>
                  <a:srgbClr val="0000CC"/>
                </a:solidFill>
                <a:latin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endParaRPr lang="de-DE" sz="2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>
    <p:wipe dir="r"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FACBD4-DA84-6FF8-67FB-753054D2A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0" dirty="0">
                <a:latin typeface="Calibri" panose="020F0502020204030204" pitchFamily="34" charset="0"/>
                <a:cs typeface="Calibri" panose="020F0502020204030204" pitchFamily="34" charset="0"/>
              </a:rPr>
              <a:t>Grundschulen im Ortsteil Rheda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2234467-E149-2C6C-C1D4-0688D95F4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268" y="1560958"/>
            <a:ext cx="8990012" cy="5221287"/>
          </a:xfrm>
        </p:spPr>
        <p:txBody>
          <a:bodyPr/>
          <a:lstStyle/>
          <a:p>
            <a:pPr marL="0" indent="0">
              <a:buNone/>
            </a:pPr>
            <a:r>
              <a:rPr lang="de-DE" b="1" dirty="0"/>
              <a:t>	</a:t>
            </a:r>
          </a:p>
          <a:p>
            <a:pPr marL="0" indent="0">
              <a:buNone/>
            </a:pPr>
            <a:r>
              <a:rPr lang="de-DE" sz="2200" b="1" dirty="0">
                <a:latin typeface="Calibri" panose="020F0502020204030204" pitchFamily="34" charset="0"/>
              </a:rPr>
              <a:t>	</a:t>
            </a:r>
            <a:r>
              <a:rPr lang="de-DE" sz="2000" b="1" dirty="0">
                <a:latin typeface="Calibri" panose="020F0502020204030204" pitchFamily="34" charset="0"/>
              </a:rPr>
              <a:t>Andreas-</a:t>
            </a:r>
            <a:r>
              <a:rPr lang="de-DE" sz="2000" b="1" dirty="0" err="1">
                <a:latin typeface="Calibri" panose="020F0502020204030204" pitchFamily="34" charset="0"/>
              </a:rPr>
              <a:t>Wenneber</a:t>
            </a:r>
            <a:r>
              <a:rPr lang="de-DE" sz="2000" b="1" dirty="0">
                <a:latin typeface="Calibri" panose="020F0502020204030204" pitchFamily="34" charset="0"/>
              </a:rPr>
              <a:t>-Schule</a:t>
            </a:r>
          </a:p>
          <a:p>
            <a:pPr marL="0" indent="0">
              <a:buNone/>
            </a:pPr>
            <a:r>
              <a:rPr lang="de-DE" sz="2000" b="1" dirty="0">
                <a:latin typeface="Calibri" panose="020F0502020204030204" pitchFamily="34" charset="0"/>
              </a:rPr>
              <a:t>	</a:t>
            </a:r>
            <a:r>
              <a:rPr lang="de-DE" sz="2000" dirty="0">
                <a:latin typeface="Calibri" panose="020F0502020204030204" pitchFamily="34" charset="0"/>
              </a:rPr>
              <a:t>• Gemeinschaftsgrundschule	</a:t>
            </a:r>
          </a:p>
          <a:p>
            <a:pPr marL="0" indent="0">
              <a:buNone/>
            </a:pPr>
            <a:r>
              <a:rPr lang="de-DE" sz="2000" dirty="0">
                <a:latin typeface="Calibri" panose="020F0502020204030204" pitchFamily="34" charset="0"/>
              </a:rPr>
              <a:t>	• Grundschulverbund</a:t>
            </a:r>
          </a:p>
          <a:p>
            <a:pPr marL="0" indent="0">
              <a:buNone/>
            </a:pPr>
            <a:r>
              <a:rPr lang="de-DE" sz="2000" dirty="0">
                <a:latin typeface="Calibri" panose="020F0502020204030204" pitchFamily="34" charset="0"/>
              </a:rPr>
              <a:t>	• Gemeinsames Lernen</a:t>
            </a:r>
            <a:endParaRPr lang="de-DE" sz="2000" dirty="0">
              <a:solidFill>
                <a:srgbClr val="3333CC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de-DE" sz="2000" dirty="0">
                <a:solidFill>
                  <a:srgbClr val="3333CC"/>
                </a:solidFill>
                <a:latin typeface="Calibri" panose="020F0502020204030204" pitchFamily="34" charset="0"/>
              </a:rPr>
              <a:t>	</a:t>
            </a:r>
            <a:r>
              <a:rPr lang="de-DE" sz="2000" dirty="0">
                <a:solidFill>
                  <a:srgbClr val="3333CC"/>
                </a:solidFill>
                <a:latin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https://www.andreas-wenneber.de</a:t>
            </a:r>
            <a:r>
              <a:rPr lang="de-DE" sz="2000" dirty="0">
                <a:solidFill>
                  <a:srgbClr val="3333CC"/>
                </a:solidFill>
                <a:latin typeface="Calibri" panose="020F0502020204030204" pitchFamily="34" charset="0"/>
              </a:rPr>
              <a:t>   </a:t>
            </a:r>
          </a:p>
          <a:p>
            <a:pPr marL="0" indent="0">
              <a:buNone/>
            </a:pPr>
            <a:r>
              <a:rPr lang="de-DE" sz="2000" dirty="0">
                <a:latin typeface="Calibri" panose="020F0502020204030204" pitchFamily="34" charset="0"/>
              </a:rPr>
              <a:t>		</a:t>
            </a:r>
          </a:p>
          <a:p>
            <a:pPr marL="0" indent="0">
              <a:buNone/>
            </a:pPr>
            <a:r>
              <a:rPr lang="de-DE" sz="2000" b="1" dirty="0">
                <a:latin typeface="Calibri" panose="020F0502020204030204" pitchFamily="34" charset="0"/>
              </a:rPr>
              <a:t>	Johannisschule</a:t>
            </a:r>
          </a:p>
          <a:p>
            <a:pPr marL="0" indent="0">
              <a:buNone/>
            </a:pPr>
            <a:r>
              <a:rPr lang="de-DE" sz="2000" b="1" dirty="0">
                <a:latin typeface="Calibri" panose="020F0502020204030204" pitchFamily="34" charset="0"/>
              </a:rPr>
              <a:t>	</a:t>
            </a:r>
            <a:r>
              <a:rPr lang="de-DE" sz="2000" dirty="0">
                <a:latin typeface="Calibri" panose="020F0502020204030204" pitchFamily="34" charset="0"/>
              </a:rPr>
              <a:t>• Katholische Bekenntnisschule</a:t>
            </a:r>
          </a:p>
          <a:p>
            <a:pPr marL="0" indent="0">
              <a:buNone/>
            </a:pPr>
            <a:r>
              <a:rPr lang="de-DE" sz="2000" dirty="0">
                <a:latin typeface="Calibri" panose="020F0502020204030204" pitchFamily="34" charset="0"/>
              </a:rPr>
              <a:t>	• Gemeinsames Lernen</a:t>
            </a:r>
          </a:p>
          <a:p>
            <a:pPr marL="0" indent="0">
              <a:buNone/>
            </a:pPr>
            <a:r>
              <a:rPr lang="de-DE" sz="2000" dirty="0">
                <a:latin typeface="Calibri" panose="020F0502020204030204" pitchFamily="34" charset="0"/>
              </a:rPr>
              <a:t>	</a:t>
            </a:r>
            <a:r>
              <a:rPr lang="de-DE" sz="2000" dirty="0">
                <a:solidFill>
                  <a:schemeClr val="accent6"/>
                </a:solidFill>
                <a:latin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https://www.johannisschule-rheda.de/</a:t>
            </a:r>
            <a:r>
              <a:rPr lang="de-DE" sz="2000" dirty="0">
                <a:solidFill>
                  <a:schemeClr val="accent6"/>
                </a:solidFill>
                <a:latin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r>
              <a:rPr lang="de-DE" sz="2000" dirty="0">
                <a:latin typeface="Calibri" panose="020F0502020204030204" pitchFamily="34" charset="0"/>
              </a:rPr>
              <a:t>			</a:t>
            </a:r>
          </a:p>
          <a:p>
            <a:pPr marL="0" indent="0">
              <a:buNone/>
            </a:pPr>
            <a:r>
              <a:rPr lang="de-DE" sz="2000" b="1" dirty="0">
                <a:latin typeface="Calibri" panose="020F0502020204030204" pitchFamily="34" charset="0"/>
              </a:rPr>
              <a:t>	Parkschule</a:t>
            </a:r>
          </a:p>
          <a:p>
            <a:pPr marL="0" indent="0">
              <a:buNone/>
            </a:pPr>
            <a:r>
              <a:rPr lang="de-DE" sz="2000" b="1" dirty="0">
                <a:latin typeface="Calibri" panose="020F0502020204030204" pitchFamily="34" charset="0"/>
              </a:rPr>
              <a:t>	</a:t>
            </a:r>
            <a:r>
              <a:rPr lang="de-DE" sz="2000" dirty="0">
                <a:latin typeface="Calibri" panose="020F0502020204030204" pitchFamily="34" charset="0"/>
              </a:rPr>
              <a:t>•Gemeinschaftsgrundschule</a:t>
            </a:r>
          </a:p>
          <a:p>
            <a:pPr marL="0" indent="0">
              <a:buNone/>
            </a:pPr>
            <a:r>
              <a:rPr lang="de-DE" sz="2000" dirty="0">
                <a:latin typeface="Calibri" panose="020F0502020204030204" pitchFamily="34" charset="0"/>
              </a:rPr>
              <a:t>	</a:t>
            </a:r>
            <a:r>
              <a:rPr lang="de-DE" sz="2000" dirty="0">
                <a:solidFill>
                  <a:schemeClr val="accent6"/>
                </a:solidFill>
                <a:latin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https://www.parkschule-rheda.de/</a:t>
            </a:r>
            <a:r>
              <a:rPr lang="de-DE" sz="2000" dirty="0">
                <a:solidFill>
                  <a:schemeClr val="accent6"/>
                </a:solidFill>
                <a:latin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52476770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el 1"/>
          <p:cNvSpPr>
            <a:spLocks noGrp="1"/>
          </p:cNvSpPr>
          <p:nvPr>
            <p:ph type="title"/>
          </p:nvPr>
        </p:nvSpPr>
        <p:spPr>
          <a:xfrm>
            <a:off x="763588" y="231775"/>
            <a:ext cx="9317037" cy="1258888"/>
          </a:xfrm>
        </p:spPr>
        <p:txBody>
          <a:bodyPr/>
          <a:lstStyle/>
          <a:p>
            <a:pPr eaLnBrk="1"/>
            <a:r>
              <a:rPr lang="de-DE" altLang="de-DE" b="0" dirty="0">
                <a:latin typeface="Calibri" panose="020F0502020204030204" pitchFamily="34" charset="0"/>
              </a:rPr>
              <a:t>Anmeldezeiten der Grundschulen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92163" y="1619250"/>
            <a:ext cx="9144000" cy="5940425"/>
          </a:xfrm>
        </p:spPr>
        <p:txBody>
          <a:bodyPr/>
          <a:lstStyle/>
          <a:p>
            <a:pPr marL="0" indent="0" eaLnBrk="1">
              <a:buNone/>
            </a:pPr>
            <a:r>
              <a:rPr lang="de-DE" altLang="de-DE" sz="3000" dirty="0">
                <a:latin typeface="Calibri" panose="020F0502020204030204" pitchFamily="34" charset="0"/>
              </a:rPr>
              <a:t>	</a:t>
            </a:r>
            <a:endParaRPr lang="de-DE" altLang="de-DE" sz="3000" b="1" dirty="0">
              <a:latin typeface="Calibri" panose="020F0502020204030204" pitchFamily="34" charset="0"/>
            </a:endParaRPr>
          </a:p>
          <a:p>
            <a:pPr marL="0" indent="0" eaLnBrk="1">
              <a:buNone/>
            </a:pPr>
            <a:r>
              <a:rPr lang="de-DE" altLang="de-DE" sz="2400" b="1" dirty="0">
                <a:latin typeface="Calibri" panose="020F0502020204030204" pitchFamily="34" charset="0"/>
              </a:rPr>
              <a:t>	</a:t>
            </a:r>
            <a:endParaRPr lang="de-DE" altLang="de-DE" sz="20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0" indent="0" eaLnBrk="1">
              <a:buNone/>
            </a:pPr>
            <a:r>
              <a:rPr lang="de-DE" altLang="de-DE" sz="2200" dirty="0">
                <a:latin typeface="Calibri" panose="020F0502020204030204" pitchFamily="34" charset="0"/>
              </a:rPr>
              <a:t>	</a:t>
            </a:r>
          </a:p>
          <a:p>
            <a:pPr marL="0" indent="0" eaLnBrk="1">
              <a:buNone/>
            </a:pPr>
            <a:r>
              <a:rPr lang="de-DE" altLang="de-DE" sz="2200" b="1" dirty="0">
                <a:latin typeface="Calibri" panose="020F0502020204030204" pitchFamily="34" charset="0"/>
              </a:rPr>
              <a:t>	Pius </a:t>
            </a:r>
            <a:r>
              <a:rPr lang="de-DE" altLang="de-DE" sz="2200" b="1" dirty="0" err="1">
                <a:latin typeface="Calibri" panose="020F0502020204030204" pitchFamily="34" charset="0"/>
              </a:rPr>
              <a:t>Bonifatiusschule</a:t>
            </a:r>
            <a:r>
              <a:rPr lang="de-DE" altLang="de-DE" sz="2200" b="1" dirty="0">
                <a:latin typeface="Calibri" panose="020F0502020204030204" pitchFamily="34" charset="0"/>
              </a:rPr>
              <a:t> </a:t>
            </a:r>
            <a:r>
              <a:rPr lang="de-DE" altLang="de-DE" sz="2400" dirty="0">
                <a:latin typeface="Calibri" panose="020F0502020204030204" pitchFamily="34" charset="0"/>
              </a:rPr>
              <a:t>		</a:t>
            </a:r>
            <a:r>
              <a:rPr lang="de-DE" altLang="de-DE" sz="2400" dirty="0">
                <a:solidFill>
                  <a:schemeClr val="tx1"/>
                </a:solidFill>
                <a:latin typeface="Calibri" panose="020F0502020204030204" pitchFamily="34" charset="0"/>
              </a:rPr>
              <a:t>(Tel.: 378054)</a:t>
            </a:r>
            <a:endParaRPr lang="de-DE" sz="2400" dirty="0">
              <a:solidFill>
                <a:schemeClr val="tx1"/>
              </a:solidFill>
            </a:endParaRPr>
          </a:p>
          <a:p>
            <a:pPr eaLnBrk="1">
              <a:buFontTx/>
              <a:buNone/>
            </a:pPr>
            <a:r>
              <a:rPr lang="de-DE" altLang="de-DE" sz="2200" dirty="0">
                <a:latin typeface="Calibri" panose="020F0502020204030204" pitchFamily="34" charset="0"/>
              </a:rPr>
              <a:t>			</a:t>
            </a:r>
            <a:r>
              <a:rPr lang="de-DE" altLang="de-DE" sz="2000" dirty="0">
                <a:latin typeface="Calibri" panose="020F0502020204030204" pitchFamily="34" charset="0"/>
              </a:rPr>
              <a:t>Dienstag, 03.11.2026		13.00 – 16.00 Uhr</a:t>
            </a:r>
          </a:p>
          <a:p>
            <a:pPr eaLnBrk="1">
              <a:buFontTx/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			Mittwoch, 04.11.2026	15.00 – 18.00 Uhr</a:t>
            </a:r>
          </a:p>
          <a:p>
            <a:pPr eaLnBrk="1">
              <a:buFontTx/>
              <a:buNone/>
            </a:pPr>
            <a:endParaRPr lang="de-DE" altLang="de-DE" sz="2000" dirty="0">
              <a:latin typeface="Calibri" panose="020F0502020204030204" pitchFamily="34" charset="0"/>
            </a:endParaRPr>
          </a:p>
          <a:p>
            <a:pPr eaLnBrk="1">
              <a:buFontTx/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	</a:t>
            </a:r>
            <a:r>
              <a:rPr lang="de-DE" altLang="de-DE" sz="2400" b="1" dirty="0">
                <a:latin typeface="Calibri" panose="020F0502020204030204" pitchFamily="34" charset="0"/>
              </a:rPr>
              <a:t>Die Anmeldung erfolgt telefonisch. Bitte rufen Sie an!</a:t>
            </a:r>
          </a:p>
          <a:p>
            <a:pPr eaLnBrk="1">
              <a:buFontTx/>
              <a:buNone/>
            </a:pPr>
            <a:endParaRPr lang="de-DE" altLang="de-DE" sz="2400" b="1" dirty="0">
              <a:latin typeface="Calibri" panose="020F0502020204030204" pitchFamily="34" charset="0"/>
            </a:endParaRPr>
          </a:p>
          <a:p>
            <a:pPr marL="0" indent="0" eaLnBrk="1">
              <a:buNone/>
            </a:pPr>
            <a:r>
              <a:rPr lang="de-DE" altLang="de-DE" sz="2200" dirty="0">
                <a:latin typeface="Calibri" panose="020F0502020204030204" pitchFamily="34" charset="0"/>
              </a:rPr>
              <a:t>	</a:t>
            </a:r>
            <a:endParaRPr lang="de-DE" altLang="de-DE" sz="2200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430213" lvl="1" indent="-430213" eaLnBrk="1">
              <a:buFontTx/>
              <a:buNone/>
            </a:pPr>
            <a:r>
              <a:rPr lang="de-DE" altLang="de-DE" sz="2200" dirty="0">
                <a:solidFill>
                  <a:srgbClr val="FF0000"/>
                </a:solidFill>
                <a:latin typeface="Calibri" panose="020F0502020204030204" pitchFamily="34" charset="0"/>
              </a:rPr>
              <a:t>	</a:t>
            </a:r>
            <a:r>
              <a:rPr lang="de-DE" altLang="de-DE" sz="2200" dirty="0">
                <a:solidFill>
                  <a:schemeClr val="tx1"/>
                </a:solidFill>
                <a:latin typeface="Calibri" panose="020F0502020204030204" pitchFamily="34" charset="0"/>
              </a:rPr>
              <a:t>Die Anmeldezeiten der übrigen Schulen entnehmen Sie bitte dem Anschreiben der Stadt (folgt etwa Mitte/Ende September). </a:t>
            </a:r>
          </a:p>
          <a:p>
            <a:pPr marL="430213" lvl="1" indent="-430213" eaLnBrk="1">
              <a:buFontTx/>
              <a:buNone/>
            </a:pPr>
            <a:r>
              <a:rPr lang="de-DE" altLang="de-DE" sz="2200" dirty="0">
                <a:solidFill>
                  <a:schemeClr val="tx1"/>
                </a:solidFill>
                <a:latin typeface="Calibri" panose="020F0502020204030204" pitchFamily="34" charset="0"/>
              </a:rPr>
              <a:t>	Zusätzlich finden Sie sie auf der jeweiligen Schulhomepage. 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9BA425C1-A017-42EE-B442-9293C38A7C8B}"/>
              </a:ext>
            </a:extLst>
          </p:cNvPr>
          <p:cNvSpPr txBox="1"/>
          <p:nvPr/>
        </p:nvSpPr>
        <p:spPr>
          <a:xfrm rot="21254792" flipH="1">
            <a:off x="5413364" y="5988905"/>
            <a:ext cx="46278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de-DE" sz="1600" dirty="0">
                <a:solidFill>
                  <a:srgbClr val="FF0000"/>
                </a:solidFill>
                <a:latin typeface="Calibri" panose="020F0502020204030204" pitchFamily="34" charset="0"/>
              </a:rPr>
              <a:t>Wartezeiten vermeiden? </a:t>
            </a:r>
          </a:p>
          <a:p>
            <a:r>
              <a:rPr lang="de-DE" altLang="de-DE" sz="1600" dirty="0">
                <a:solidFill>
                  <a:srgbClr val="FF0000"/>
                </a:solidFill>
                <a:latin typeface="Calibri" panose="020F0502020204030204" pitchFamily="34" charset="0"/>
              </a:rPr>
              <a:t>Anmeldetermin  telefonisch vereinbaren!</a:t>
            </a:r>
            <a:endParaRPr lang="de-DE" sz="1600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de-DE" altLang="de-DE" b="0" dirty="0">
                <a:latin typeface="Calibri" panose="020F0502020204030204" pitchFamily="34" charset="0"/>
              </a:rPr>
              <a:t>Schulpflicht</a:t>
            </a:r>
          </a:p>
        </p:txBody>
      </p:sp>
      <p:sp>
        <p:nvSpPr>
          <p:cNvPr id="11267" name="Inhaltsplatzhalter 2"/>
          <p:cNvSpPr>
            <a:spLocks noGrp="1"/>
          </p:cNvSpPr>
          <p:nvPr>
            <p:ph idx="1"/>
          </p:nvPr>
        </p:nvSpPr>
        <p:spPr>
          <a:xfrm>
            <a:off x="776288" y="1547589"/>
            <a:ext cx="9304337" cy="6012086"/>
          </a:xfrm>
        </p:spPr>
        <p:txBody>
          <a:bodyPr/>
          <a:lstStyle/>
          <a:p>
            <a:pPr eaLnBrk="1">
              <a:buFont typeface="StarSymbol" pitchFamily="2" charset="0"/>
              <a:buNone/>
            </a:pPr>
            <a:r>
              <a:rPr lang="de-DE" altLang="de-DE" dirty="0">
                <a:latin typeface="Comic Sans MS" pitchFamily="66" charset="0"/>
              </a:rPr>
              <a:t>	</a:t>
            </a:r>
            <a:r>
              <a:rPr lang="de-DE" altLang="de-DE" sz="2000" dirty="0">
                <a:latin typeface="Calibri" panose="020F0502020204030204" pitchFamily="34" charset="0"/>
              </a:rPr>
              <a:t>Alle Kinder,… </a:t>
            </a:r>
          </a:p>
          <a:p>
            <a:pPr eaLnBrk="1">
              <a:buFontTx/>
              <a:buChar char="o"/>
            </a:pPr>
            <a:endParaRPr lang="de-DE" altLang="de-DE" sz="2000" dirty="0">
              <a:latin typeface="Calibri" panose="020F0502020204030204" pitchFamily="34" charset="0"/>
            </a:endParaRPr>
          </a:p>
          <a:p>
            <a:pPr marL="0" indent="0" eaLnBrk="1"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	…die im Zeitraum</a:t>
            </a:r>
          </a:p>
          <a:p>
            <a:pPr eaLnBrk="1">
              <a:buFontTx/>
              <a:buChar char="o"/>
            </a:pPr>
            <a:endParaRPr lang="de-DE" altLang="de-DE" sz="2000" dirty="0">
              <a:latin typeface="Calibri" panose="020F0502020204030204" pitchFamily="34" charset="0"/>
            </a:endParaRPr>
          </a:p>
          <a:p>
            <a:pPr algn="ctr" eaLnBrk="1">
              <a:buFontTx/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	</a:t>
            </a:r>
            <a:r>
              <a:rPr lang="de-DE" altLang="de-DE" sz="2000" u="sng" dirty="0">
                <a:solidFill>
                  <a:srgbClr val="FF0000"/>
                </a:solidFill>
                <a:latin typeface="Calibri" panose="020F0502020204030204" pitchFamily="34" charset="0"/>
              </a:rPr>
              <a:t>01.10.2020 - 30.9.2021</a:t>
            </a:r>
          </a:p>
          <a:p>
            <a:pPr eaLnBrk="1">
              <a:buFontTx/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	</a:t>
            </a:r>
          </a:p>
          <a:p>
            <a:pPr eaLnBrk="1">
              <a:buFontTx/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	geboren sind,</a:t>
            </a:r>
          </a:p>
          <a:p>
            <a:pPr eaLnBrk="1">
              <a:buFontTx/>
              <a:buNone/>
            </a:pPr>
            <a:endParaRPr lang="de-DE" altLang="de-DE" sz="2000" dirty="0">
              <a:latin typeface="Calibri" panose="020F0502020204030204" pitchFamily="34" charset="0"/>
            </a:endParaRPr>
          </a:p>
          <a:p>
            <a:pPr marL="0" indent="0" eaLnBrk="1"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	…die zurückgestellt waren und älter sind*,</a:t>
            </a:r>
          </a:p>
          <a:p>
            <a:pPr eaLnBrk="1">
              <a:buFontTx/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	werden schulpflichtig.</a:t>
            </a:r>
          </a:p>
          <a:p>
            <a:pPr eaLnBrk="1">
              <a:buFontTx/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	</a:t>
            </a:r>
          </a:p>
          <a:p>
            <a:pPr eaLnBrk="1">
              <a:buFontTx/>
              <a:buNone/>
            </a:pPr>
            <a:endParaRPr lang="de-DE" altLang="de-DE" sz="2000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eaLnBrk="1">
              <a:buFontTx/>
              <a:buNone/>
            </a:pPr>
            <a:r>
              <a:rPr lang="de-DE" altLang="de-DE" sz="2000" dirty="0">
                <a:solidFill>
                  <a:srgbClr val="FF0000"/>
                </a:solidFill>
                <a:latin typeface="Calibri" panose="020F0502020204030204" pitchFamily="34" charset="0"/>
              </a:rPr>
              <a:t>	*</a:t>
            </a:r>
            <a:r>
              <a:rPr lang="de-DE" altLang="de-DE" sz="2000" u="sng" dirty="0">
                <a:solidFill>
                  <a:srgbClr val="FF0000"/>
                </a:solidFill>
                <a:latin typeface="Calibri" panose="020F0502020204030204" pitchFamily="34" charset="0"/>
              </a:rPr>
              <a:t>Wichtig</a:t>
            </a:r>
            <a:r>
              <a:rPr lang="de-DE" altLang="de-DE" sz="2000" dirty="0">
                <a:solidFill>
                  <a:srgbClr val="FF0000"/>
                </a:solidFill>
                <a:latin typeface="Calibri" panose="020F0502020204030204" pitchFamily="34" charset="0"/>
              </a:rPr>
              <a:t>: </a:t>
            </a:r>
          </a:p>
          <a:p>
            <a:pPr eaLnBrk="1">
              <a:buFontTx/>
              <a:buNone/>
            </a:pPr>
            <a:r>
              <a:rPr lang="de-DE" altLang="de-DE" sz="2000" dirty="0">
                <a:solidFill>
                  <a:srgbClr val="FF0000"/>
                </a:solidFill>
                <a:latin typeface="Calibri" panose="020F0502020204030204" pitchFamily="34" charset="0"/>
              </a:rPr>
              <a:t>	Eltern dieser Kinder erhalten eventuell kein Anschreiben der Stadt. </a:t>
            </a:r>
          </a:p>
          <a:p>
            <a:pPr eaLnBrk="1">
              <a:buFontTx/>
              <a:buNone/>
            </a:pPr>
            <a:r>
              <a:rPr lang="de-DE" altLang="de-DE" sz="2000" dirty="0">
                <a:solidFill>
                  <a:srgbClr val="FF0000"/>
                </a:solidFill>
                <a:latin typeface="Calibri" panose="020F0502020204030204" pitchFamily="34" charset="0"/>
              </a:rPr>
              <a:t>	Bitte selbst an die Anmeldung denken!</a:t>
            </a:r>
          </a:p>
          <a:p>
            <a:pPr eaLnBrk="1">
              <a:buFont typeface="StarSymbol" pitchFamily="2" charset="0"/>
              <a:buNone/>
            </a:pPr>
            <a:endParaRPr lang="de-DE" altLang="de-DE" sz="24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2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2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26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26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26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26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de-DE" altLang="de-DE" b="0" dirty="0">
                <a:latin typeface="Calibri" panose="020F0502020204030204" pitchFamily="34" charset="0"/>
              </a:rPr>
              <a:t>Vorzeitige Einschulung</a:t>
            </a:r>
          </a:p>
        </p:txBody>
      </p:sp>
      <p:sp>
        <p:nvSpPr>
          <p:cNvPr id="12291" name="Inhaltsplatzhalter 2"/>
          <p:cNvSpPr>
            <a:spLocks noGrp="1"/>
          </p:cNvSpPr>
          <p:nvPr>
            <p:ph idx="1"/>
          </p:nvPr>
        </p:nvSpPr>
        <p:spPr>
          <a:xfrm>
            <a:off x="763588" y="1619597"/>
            <a:ext cx="9304337" cy="5457825"/>
          </a:xfrm>
        </p:spPr>
        <p:txBody>
          <a:bodyPr/>
          <a:lstStyle/>
          <a:p>
            <a:pPr marL="0" indent="0" eaLnBrk="1">
              <a:lnSpc>
                <a:spcPct val="100000"/>
              </a:lnSpc>
              <a:buNone/>
            </a:pPr>
            <a:r>
              <a:rPr lang="de-DE" altLang="de-DE" sz="2200" dirty="0">
                <a:latin typeface="Calibri" panose="020F0502020204030204" pitchFamily="34" charset="0"/>
              </a:rPr>
              <a:t>	</a:t>
            </a:r>
            <a:r>
              <a:rPr lang="de-DE" altLang="de-DE" sz="2000" dirty="0">
                <a:latin typeface="Calibri" panose="020F0502020204030204" pitchFamily="34" charset="0"/>
              </a:rPr>
              <a:t>Alle Kinder können bei Eignung vorzeitig eingeschult werden </a:t>
            </a:r>
          </a:p>
          <a:p>
            <a:pPr marL="0" indent="0" eaLnBrk="1">
              <a:lnSpc>
                <a:spcPct val="100000"/>
              </a:lnSpc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	(formloser Antrag an die gewünschte Grundschule).</a:t>
            </a:r>
          </a:p>
          <a:p>
            <a:pPr eaLnBrk="1">
              <a:lnSpc>
                <a:spcPct val="100000"/>
              </a:lnSpc>
              <a:buFontTx/>
              <a:buChar char="o"/>
            </a:pPr>
            <a:endParaRPr lang="de-DE" altLang="de-DE" sz="2000" dirty="0">
              <a:latin typeface="Calibri" panose="020F0502020204030204" pitchFamily="34" charset="0"/>
            </a:endParaRPr>
          </a:p>
          <a:p>
            <a:pPr marL="0" indent="0" eaLnBrk="1">
              <a:lnSpc>
                <a:spcPct val="100000"/>
              </a:lnSpc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	</a:t>
            </a:r>
            <a:r>
              <a:rPr lang="de-DE" altLang="de-DE" sz="2000" b="1" dirty="0">
                <a:latin typeface="Calibri" panose="020F0502020204030204" pitchFamily="34" charset="0"/>
              </a:rPr>
              <a:t>Über die Aufnahme entscheidet die Schulleitung! 	</a:t>
            </a:r>
          </a:p>
          <a:p>
            <a:pPr marL="0" indent="0" eaLnBrk="1">
              <a:lnSpc>
                <a:spcPct val="100000"/>
              </a:lnSpc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	</a:t>
            </a:r>
          </a:p>
          <a:p>
            <a:pPr marL="0" indent="0" eaLnBrk="1">
              <a:lnSpc>
                <a:spcPct val="100000"/>
              </a:lnSpc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	Grundlage: </a:t>
            </a:r>
          </a:p>
          <a:p>
            <a:pPr marL="0" indent="0" eaLnBrk="1">
              <a:lnSpc>
                <a:spcPct val="100000"/>
              </a:lnSpc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	•eigene Beobachtungen, </a:t>
            </a:r>
          </a:p>
          <a:p>
            <a:pPr marL="0" indent="0" eaLnBrk="1">
              <a:lnSpc>
                <a:spcPct val="100000"/>
              </a:lnSpc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	•Tests, </a:t>
            </a:r>
          </a:p>
          <a:p>
            <a:pPr marL="0" indent="0" eaLnBrk="1">
              <a:lnSpc>
                <a:spcPct val="100000"/>
              </a:lnSpc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	•Gespräche mit dem Kindergarten, </a:t>
            </a:r>
          </a:p>
          <a:p>
            <a:pPr marL="0" indent="0" eaLnBrk="1">
              <a:lnSpc>
                <a:spcPct val="100000"/>
              </a:lnSpc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	•schulärztliches Gutachten.</a:t>
            </a:r>
          </a:p>
          <a:p>
            <a:pPr eaLnBrk="1">
              <a:buFontTx/>
              <a:buNone/>
            </a:pPr>
            <a:endParaRPr lang="de-DE" altLang="de-DE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b="0" dirty="0">
                <a:latin typeface="Calibri" panose="020F0502020204030204" pitchFamily="34" charset="0"/>
              </a:rPr>
              <a:t>Zurückstellung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76288" y="1619597"/>
            <a:ext cx="9304337" cy="5457825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de-DE" altLang="de-DE" dirty="0">
                <a:latin typeface="Calibri" panose="020F0502020204030204" pitchFamily="34" charset="0"/>
              </a:rPr>
              <a:t>	</a:t>
            </a:r>
            <a:r>
              <a:rPr lang="de-DE" altLang="de-DE" sz="2000" dirty="0">
                <a:latin typeface="Calibri" panose="020F0502020204030204" pitchFamily="34" charset="0"/>
              </a:rPr>
              <a:t>Vorrangig bei erheblicher, medizinischer Indikation.</a:t>
            </a:r>
          </a:p>
          <a:p>
            <a:pPr>
              <a:lnSpc>
                <a:spcPct val="100000"/>
              </a:lnSpc>
              <a:buFontTx/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	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	Leichte Entwicklungsverzögerungen sind in der Regel kein Grund!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	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	Ärztliche Gutachten können im Entscheidungsprozess Berücksichtigung finden.</a:t>
            </a:r>
          </a:p>
          <a:p>
            <a:pPr>
              <a:lnSpc>
                <a:spcPct val="100000"/>
              </a:lnSpc>
              <a:buFontTx/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	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	Schuleingangsphase nutzen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	(Kinder haben 1 – 3 Jahre Zeit, sich den Lernstoff der Klassen 1 und 2 	anzueignen)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9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9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91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91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91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91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de-DE" altLang="de-DE" b="0" dirty="0">
                <a:latin typeface="Calibri" panose="020F0502020204030204" pitchFamily="34" charset="0"/>
              </a:rPr>
              <a:t>Schulärztliche Untersuchung</a:t>
            </a:r>
          </a:p>
        </p:txBody>
      </p:sp>
      <p:sp>
        <p:nvSpPr>
          <p:cNvPr id="13315" name="Inhaltsplatzhalter 2"/>
          <p:cNvSpPr>
            <a:spLocks noGrp="1"/>
          </p:cNvSpPr>
          <p:nvPr>
            <p:ph idx="1"/>
          </p:nvPr>
        </p:nvSpPr>
        <p:spPr>
          <a:xfrm>
            <a:off x="775658" y="1655836"/>
            <a:ext cx="8990012" cy="5508377"/>
          </a:xfrm>
        </p:spPr>
        <p:txBody>
          <a:bodyPr/>
          <a:lstStyle/>
          <a:p>
            <a:pPr marL="0" indent="0" eaLnBrk="1">
              <a:buNone/>
            </a:pPr>
            <a:r>
              <a:rPr lang="de-DE" altLang="de-DE" sz="2200" dirty="0">
                <a:latin typeface="Comic Sans MS" pitchFamily="66" charset="0"/>
              </a:rPr>
              <a:t>	</a:t>
            </a:r>
            <a:r>
              <a:rPr lang="de-DE" altLang="de-DE" sz="2000" dirty="0">
                <a:latin typeface="Calibri" panose="020F0502020204030204" pitchFamily="34" charset="0"/>
              </a:rPr>
              <a:t>Durchführung:</a:t>
            </a:r>
          </a:p>
          <a:p>
            <a:pPr marL="0" indent="0" eaLnBrk="1"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	</a:t>
            </a:r>
          </a:p>
          <a:p>
            <a:pPr marL="0" indent="0" eaLnBrk="1"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	•im Gesundheitsamt </a:t>
            </a:r>
          </a:p>
          <a:p>
            <a:pPr eaLnBrk="1">
              <a:buFontTx/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	</a:t>
            </a:r>
          </a:p>
          <a:p>
            <a:pPr eaLnBrk="1">
              <a:buFontTx/>
              <a:buNone/>
            </a:pPr>
            <a:endParaRPr lang="de-DE" altLang="de-DE" sz="2000" dirty="0">
              <a:latin typeface="Calibri" panose="020F0502020204030204" pitchFamily="34" charset="0"/>
            </a:endParaRPr>
          </a:p>
          <a:p>
            <a:pPr eaLnBrk="1">
              <a:buFontTx/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	In Einzelfällen gibt es frühere oder spätere Termine</a:t>
            </a:r>
          </a:p>
          <a:p>
            <a:pPr eaLnBrk="1">
              <a:buFontTx/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	(z.B. bei Erkrankung des Kindes).</a:t>
            </a:r>
          </a:p>
          <a:p>
            <a:pPr eaLnBrk="1">
              <a:buFontTx/>
              <a:buNone/>
            </a:pPr>
            <a:endParaRPr lang="de-DE" altLang="de-DE" sz="2000" dirty="0">
              <a:latin typeface="Calibri" panose="020F0502020204030204" pitchFamily="34" charset="0"/>
            </a:endParaRPr>
          </a:p>
          <a:p>
            <a:pPr eaLnBrk="1">
              <a:buFontTx/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	Bei vorzeitigen Einschulungen: Bitte in der Kita oder der gewünschten Grundschule Bescheid geben, diese veranlasst dann eine „dringliche Lernanfängeruntersuchung“ beim Gesundheitsamt.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ChangeArrowheads="1"/>
          </p:cNvSpPr>
          <p:nvPr>
            <p:ph type="title"/>
          </p:nvPr>
        </p:nvSpPr>
        <p:spPr>
          <a:xfrm>
            <a:off x="763588" y="595835"/>
            <a:ext cx="8609012" cy="535531"/>
          </a:xfrm>
        </p:spPr>
        <p:txBody>
          <a:bodyPr>
            <a:spAutoFit/>
          </a:bodyPr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de-DE" b="0" dirty="0">
                <a:latin typeface="Calibri" panose="020F0502020204030204" pitchFamily="34" charset="0"/>
              </a:rPr>
              <a:t>“</a:t>
            </a:r>
            <a:r>
              <a:rPr lang="en-GB" altLang="de-DE" b="0" dirty="0" err="1">
                <a:latin typeface="Calibri" panose="020F0502020204030204" pitchFamily="34" charset="0"/>
              </a:rPr>
              <a:t>Schulfähigkeit</a:t>
            </a:r>
            <a:r>
              <a:rPr lang="en-GB" altLang="de-DE" b="0" dirty="0">
                <a:latin typeface="Calibri" panose="020F0502020204030204" pitchFamily="34" charset="0"/>
              </a:rPr>
              <a:t>”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65778" y="1566700"/>
            <a:ext cx="9304337" cy="5109091"/>
          </a:xfrm>
        </p:spPr>
        <p:txBody>
          <a:bodyPr>
            <a:spAutoFit/>
          </a:bodyPr>
          <a:lstStyle/>
          <a:p>
            <a:pPr marL="0" indent="0" eaLnBrk="1">
              <a:lnSpc>
                <a:spcPct val="100000"/>
              </a:lnSpc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de-DE" dirty="0">
                <a:solidFill>
                  <a:schemeClr val="tx1"/>
                </a:solidFill>
                <a:latin typeface="Calibri" panose="020F0502020204030204" pitchFamily="34" charset="0"/>
              </a:rPr>
              <a:t>	</a:t>
            </a:r>
            <a:r>
              <a:rPr lang="en-GB" altLang="de-DE" sz="2000" u="sng" dirty="0" err="1">
                <a:solidFill>
                  <a:schemeClr val="tx1"/>
                </a:solidFill>
                <a:latin typeface="Calibri" panose="020F0502020204030204" pitchFamily="34" charset="0"/>
              </a:rPr>
              <a:t>Wichtige</a:t>
            </a:r>
            <a:r>
              <a:rPr lang="en-GB" altLang="de-DE" sz="2000" u="sng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GB" altLang="de-DE" sz="2000" u="sng" dirty="0" err="1">
                <a:solidFill>
                  <a:schemeClr val="tx1"/>
                </a:solidFill>
                <a:latin typeface="Calibri" panose="020F0502020204030204" pitchFamily="34" charset="0"/>
              </a:rPr>
              <a:t>Kompetenzen</a:t>
            </a:r>
            <a:r>
              <a:rPr lang="en-GB" altLang="de-DE" sz="2000" u="sng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GB" altLang="de-DE" sz="2000" u="sng" dirty="0" err="1">
                <a:solidFill>
                  <a:schemeClr val="tx1"/>
                </a:solidFill>
                <a:latin typeface="Calibri" panose="020F0502020204030204" pitchFamily="34" charset="0"/>
              </a:rPr>
              <a:t>für</a:t>
            </a:r>
            <a:r>
              <a:rPr lang="en-GB" altLang="de-DE" sz="2000" u="sng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GB" altLang="de-DE" sz="2000" u="sng" dirty="0" err="1">
                <a:solidFill>
                  <a:schemeClr val="tx1"/>
                </a:solidFill>
                <a:latin typeface="Calibri" panose="020F0502020204030204" pitchFamily="34" charset="0"/>
              </a:rPr>
              <a:t>einen</a:t>
            </a:r>
            <a:r>
              <a:rPr lang="en-GB" altLang="de-DE" sz="2000" u="sng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GB" altLang="de-DE" sz="2000" u="sng" dirty="0" err="1">
                <a:solidFill>
                  <a:schemeClr val="tx1"/>
                </a:solidFill>
                <a:latin typeface="Calibri" panose="020F0502020204030204" pitchFamily="34" charset="0"/>
              </a:rPr>
              <a:t>erfolgreichen</a:t>
            </a:r>
            <a:r>
              <a:rPr lang="en-GB" altLang="de-DE" sz="2000" u="sng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GB" altLang="de-DE" sz="2000" u="sng" dirty="0" err="1">
                <a:solidFill>
                  <a:schemeClr val="tx1"/>
                </a:solidFill>
                <a:latin typeface="Calibri" panose="020F0502020204030204" pitchFamily="34" charset="0"/>
              </a:rPr>
              <a:t>Schulstart</a:t>
            </a:r>
            <a:r>
              <a:rPr lang="en-GB" altLang="de-DE" sz="2000" u="sng" dirty="0">
                <a:solidFill>
                  <a:schemeClr val="tx1"/>
                </a:solidFill>
                <a:latin typeface="Calibri" panose="020F0502020204030204" pitchFamily="34" charset="0"/>
              </a:rPr>
              <a:t>:</a:t>
            </a:r>
          </a:p>
          <a:p>
            <a:pPr marL="0" indent="0" eaLnBrk="1">
              <a:lnSpc>
                <a:spcPct val="100000"/>
              </a:lnSpc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de-DE" altLang="de-DE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	</a:t>
            </a:r>
          </a:p>
          <a:p>
            <a:pPr marL="0" indent="0" eaLnBrk="1">
              <a:lnSpc>
                <a:spcPct val="100000"/>
              </a:lnSpc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de-DE" altLang="de-DE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	Bereich „Motorik“</a:t>
            </a:r>
          </a:p>
          <a:p>
            <a:pPr marL="539750" lvl="1" indent="0" eaLnBrk="1">
              <a:lnSpc>
                <a:spcPct val="100000"/>
              </a:lnSpc>
              <a:buClrTx/>
              <a:buSzPct val="10000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de-DE" altLang="de-DE" sz="2000" dirty="0">
                <a:solidFill>
                  <a:schemeClr val="tx1"/>
                </a:solidFill>
                <a:latin typeface="Calibri" panose="020F0502020204030204" pitchFamily="34" charset="0"/>
              </a:rPr>
              <a:t>• 	altersentsprechend ausgeprägte Grob- und Feinmotorik</a:t>
            </a:r>
          </a:p>
          <a:p>
            <a:pPr marL="539750" lvl="1" indent="0" eaLnBrk="1">
              <a:lnSpc>
                <a:spcPct val="100000"/>
              </a:lnSpc>
              <a:buClrTx/>
              <a:buSzPct val="10000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de-DE" altLang="de-DE" sz="2000" dirty="0">
                <a:solidFill>
                  <a:schemeClr val="tx1"/>
                </a:solidFill>
                <a:latin typeface="Calibri" panose="020F0502020204030204" pitchFamily="34" charset="0"/>
              </a:rPr>
              <a:t>	</a:t>
            </a:r>
            <a:r>
              <a:rPr lang="de-DE" altLang="de-DE" sz="2000" i="1" dirty="0">
                <a:solidFill>
                  <a:schemeClr val="tx1"/>
                </a:solidFill>
                <a:latin typeface="Calibri" panose="020F0502020204030204" pitchFamily="34" charset="0"/>
              </a:rPr>
              <a:t>(hilfreich: viel Bewegung im Freien, Sport, Basteln, Malen, Schneiden, 	eigenständiges An- und Ausziehen, …)</a:t>
            </a:r>
          </a:p>
          <a:p>
            <a:pPr marL="0" indent="0" eaLnBrk="1">
              <a:lnSpc>
                <a:spcPct val="100000"/>
              </a:lnSpc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de-DE" altLang="de-DE" sz="20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0" indent="0" eaLnBrk="1">
              <a:lnSpc>
                <a:spcPct val="100000"/>
              </a:lnSpc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de-DE" altLang="de-DE" sz="2000" dirty="0">
                <a:solidFill>
                  <a:schemeClr val="tx1"/>
                </a:solidFill>
                <a:latin typeface="Calibri" panose="020F0502020204030204" pitchFamily="34" charset="0"/>
              </a:rPr>
              <a:t>	</a:t>
            </a:r>
            <a:r>
              <a:rPr lang="de-DE" altLang="de-DE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Bereich „Wahrnehmung“</a:t>
            </a:r>
          </a:p>
          <a:p>
            <a:pPr lvl="1" eaLnBrk="1">
              <a:lnSpc>
                <a:spcPct val="100000"/>
              </a:lnSpc>
              <a:buClrTx/>
              <a:buSzPct val="100000"/>
              <a:buFont typeface="Arial" panose="020B0604020202020204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de-DE" altLang="de-DE" sz="2000" dirty="0">
                <a:solidFill>
                  <a:schemeClr val="tx1"/>
                </a:solidFill>
                <a:latin typeface="Calibri" panose="020F0502020204030204" pitchFamily="34" charset="0"/>
              </a:rPr>
              <a:t>Gleichgewicht, Hören, Sehen, Fühlen, Kraft, Geschicklichkeit, Handlungen planen</a:t>
            </a:r>
          </a:p>
          <a:p>
            <a:pPr marL="539750" lvl="1" indent="0" eaLnBrk="1">
              <a:lnSpc>
                <a:spcPct val="100000"/>
              </a:lnSpc>
              <a:buClrTx/>
              <a:buSzPct val="10000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de-DE" altLang="de-DE" sz="2000" dirty="0">
                <a:solidFill>
                  <a:schemeClr val="tx1"/>
                </a:solidFill>
                <a:latin typeface="Calibri" panose="020F0502020204030204" pitchFamily="34" charset="0"/>
              </a:rPr>
              <a:t>	</a:t>
            </a:r>
            <a:r>
              <a:rPr lang="de-DE" altLang="de-DE" sz="2000" i="1" dirty="0">
                <a:solidFill>
                  <a:schemeClr val="tx1"/>
                </a:solidFill>
                <a:latin typeface="Calibri" panose="020F0502020204030204" pitchFamily="34" charset="0"/>
              </a:rPr>
              <a:t>(hilfreich: so oft wie möglich „alle Sinne“ ansprechen, in den Alltag und 	</a:t>
            </a:r>
          </a:p>
          <a:p>
            <a:pPr marL="539750" lvl="1" indent="0" eaLnBrk="1">
              <a:lnSpc>
                <a:spcPct val="100000"/>
              </a:lnSpc>
              <a:buClrTx/>
              <a:buSzPct val="10000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de-DE" altLang="de-DE" sz="2000" i="1" dirty="0">
                <a:solidFill>
                  <a:schemeClr val="tx1"/>
                </a:solidFill>
                <a:latin typeface="Calibri" panose="020F0502020204030204" pitchFamily="34" charset="0"/>
              </a:rPr>
              <a:t>	ins Spiel bewusst einbauen)</a:t>
            </a:r>
          </a:p>
          <a:p>
            <a:pPr marL="0" indent="0" eaLnBrk="1">
              <a:lnSpc>
                <a:spcPct val="100000"/>
              </a:lnSpc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de-DE" altLang="de-DE" sz="2000" i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0" indent="0" eaLnBrk="1">
              <a:lnSpc>
                <a:spcPct val="100000"/>
              </a:lnSpc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de-DE" altLang="de-DE" sz="2000" dirty="0">
                <a:solidFill>
                  <a:schemeClr val="tx1"/>
                </a:solidFill>
                <a:latin typeface="Calibri" panose="020F0502020204030204" pitchFamily="34" charset="0"/>
              </a:rPr>
              <a:t>	</a:t>
            </a:r>
            <a:r>
              <a:rPr lang="de-DE" altLang="de-DE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Bereich „Emotionale und soziale Kompetenzen“</a:t>
            </a:r>
          </a:p>
          <a:p>
            <a:pPr lvl="1" eaLnBrk="1">
              <a:lnSpc>
                <a:spcPct val="100000"/>
              </a:lnSpc>
              <a:buClrTx/>
              <a:buSzPct val="100000"/>
              <a:buFont typeface="Arial" panose="020B0604020202020204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de-DE" altLang="de-DE" sz="2000" dirty="0">
                <a:solidFill>
                  <a:schemeClr val="tx1"/>
                </a:solidFill>
                <a:latin typeface="Calibri" panose="020F0502020204030204" pitchFamily="34" charset="0"/>
              </a:rPr>
              <a:t>Gefühle wahrnehmen und ausdrücken können</a:t>
            </a:r>
          </a:p>
          <a:p>
            <a:pPr lvl="1" eaLnBrk="1">
              <a:lnSpc>
                <a:spcPct val="100000"/>
              </a:lnSpc>
              <a:buClrTx/>
              <a:buSzPct val="100000"/>
              <a:buFont typeface="Arial" panose="020B0604020202020204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de-DE" altLang="de-DE" sz="2000" dirty="0">
                <a:solidFill>
                  <a:schemeClr val="tx1"/>
                </a:solidFill>
                <a:latin typeface="Calibri" panose="020F0502020204030204" pitchFamily="34" charset="0"/>
              </a:rPr>
              <a:t>mit anderen Kontakt haben</a:t>
            </a:r>
          </a:p>
          <a:p>
            <a:pPr lvl="1" eaLnBrk="1">
              <a:lnSpc>
                <a:spcPct val="100000"/>
              </a:lnSpc>
              <a:buClrTx/>
              <a:buSzPct val="100000"/>
              <a:buFont typeface="Arial" panose="020B0604020202020204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de-DE" altLang="de-DE" sz="2000" dirty="0">
                <a:solidFill>
                  <a:schemeClr val="tx1"/>
                </a:solidFill>
                <a:latin typeface="Calibri" panose="020F0502020204030204" pitchFamily="34" charset="0"/>
              </a:rPr>
              <a:t>sich in einer Gruppe orientieren und verhalten können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1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1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14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14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14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14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14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14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14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14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ChangeArrowheads="1"/>
          </p:cNvSpPr>
          <p:nvPr/>
        </p:nvSpPr>
        <p:spPr>
          <a:xfrm>
            <a:off x="763588" y="595835"/>
            <a:ext cx="8609012" cy="535531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449263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pitchFamily="2" charset="0"/>
              <a:defRPr sz="4000" b="1">
                <a:solidFill>
                  <a:srgbClr val="E6E6FF"/>
                </a:solidFill>
                <a:latin typeface="+mj-lt"/>
                <a:ea typeface="Arial Unicode MS" pitchFamily="34" charset="-128"/>
                <a:cs typeface="+mj-cs"/>
              </a:defRPr>
            </a:lvl1pPr>
            <a:lvl2pPr algn="ctr" defTabSz="449263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pitchFamily="2" charset="0"/>
              <a:defRPr sz="4000" b="1">
                <a:solidFill>
                  <a:srgbClr val="E6E6FF"/>
                </a:solidFill>
                <a:latin typeface="Arial" charset="0"/>
                <a:ea typeface="Arial Unicode MS" pitchFamily="34" charset="-128"/>
                <a:cs typeface="Arial Unicode MS" charset="0"/>
              </a:defRPr>
            </a:lvl2pPr>
            <a:lvl3pPr algn="ctr" defTabSz="449263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pitchFamily="2" charset="0"/>
              <a:defRPr sz="4000" b="1">
                <a:solidFill>
                  <a:srgbClr val="E6E6FF"/>
                </a:solidFill>
                <a:latin typeface="Arial" charset="0"/>
                <a:ea typeface="Arial Unicode MS" pitchFamily="34" charset="-128"/>
                <a:cs typeface="Arial Unicode MS" charset="0"/>
              </a:defRPr>
            </a:lvl3pPr>
            <a:lvl4pPr algn="ctr" defTabSz="449263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pitchFamily="2" charset="0"/>
              <a:defRPr sz="4000" b="1">
                <a:solidFill>
                  <a:srgbClr val="E6E6FF"/>
                </a:solidFill>
                <a:latin typeface="Arial" charset="0"/>
                <a:ea typeface="Arial Unicode MS" pitchFamily="34" charset="-128"/>
                <a:cs typeface="Arial Unicode MS" charset="0"/>
              </a:defRPr>
            </a:lvl4pPr>
            <a:lvl5pPr algn="ctr" defTabSz="449263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pitchFamily="2" charset="0"/>
              <a:defRPr sz="4000" b="1">
                <a:solidFill>
                  <a:srgbClr val="E6E6FF"/>
                </a:solidFill>
                <a:latin typeface="Arial" charset="0"/>
                <a:ea typeface="Arial Unicode MS" pitchFamily="34" charset="-128"/>
                <a:cs typeface="Arial Unicode MS" charset="0"/>
              </a:defRPr>
            </a:lvl5pPr>
            <a:lvl6pPr marL="1536700" indent="-215900" algn="l" defTabSz="449263" rtl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 New Roman" charset="0"/>
                <a:cs typeface="Arial Unicode MS" charset="0"/>
              </a:defRPr>
            </a:lvl6pPr>
            <a:lvl7pPr marL="1993900" indent="-215900" algn="l" defTabSz="449263" rtl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 New Roman" charset="0"/>
                <a:cs typeface="Arial Unicode MS" charset="0"/>
              </a:defRPr>
            </a:lvl7pPr>
            <a:lvl8pPr marL="2451100" indent="-215900" algn="l" defTabSz="449263" rtl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 New Roman" charset="0"/>
                <a:cs typeface="Arial Unicode MS" charset="0"/>
              </a:defRPr>
            </a:lvl8pPr>
            <a:lvl9pPr marL="2908300" indent="-215900" algn="l" defTabSz="449263" rtl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 New Roman" charset="0"/>
                <a:cs typeface="Arial Unicode MS" charset="0"/>
              </a:defRPr>
            </a:lvl9pPr>
          </a:lstStyle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de-DE" b="0" kern="0">
                <a:latin typeface="Calibri" panose="020F0502020204030204" pitchFamily="34" charset="0"/>
              </a:rPr>
              <a:t>“Schulfähigkeit”</a:t>
            </a:r>
            <a:endParaRPr lang="en-GB" altLang="de-DE" b="0" kern="0" dirty="0">
              <a:latin typeface="Calibri" panose="020F0502020204030204" pitchFamily="34" charset="0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769259" y="1571301"/>
            <a:ext cx="9073008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altLang="de-DE" sz="2200" b="1" dirty="0">
                <a:solidFill>
                  <a:schemeClr val="tx1"/>
                </a:solidFill>
                <a:latin typeface="Calibri" panose="020F0502020204030204" pitchFamily="34" charset="0"/>
              </a:rPr>
              <a:t>	</a:t>
            </a:r>
            <a:r>
              <a:rPr lang="en-GB" altLang="de-DE" sz="2000" u="sng" dirty="0" err="1">
                <a:solidFill>
                  <a:schemeClr val="tx1"/>
                </a:solidFill>
                <a:latin typeface="Calibri" panose="020F0502020204030204" pitchFamily="34" charset="0"/>
              </a:rPr>
              <a:t>Wichtige</a:t>
            </a:r>
            <a:r>
              <a:rPr lang="en-GB" altLang="de-DE" sz="2000" u="sng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GB" altLang="de-DE" sz="2000" u="sng" dirty="0" err="1">
                <a:solidFill>
                  <a:schemeClr val="tx1"/>
                </a:solidFill>
                <a:latin typeface="Calibri" panose="020F0502020204030204" pitchFamily="34" charset="0"/>
              </a:rPr>
              <a:t>Kompetenzen</a:t>
            </a:r>
            <a:r>
              <a:rPr lang="en-GB" altLang="de-DE" sz="2000" u="sng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GB" altLang="de-DE" sz="2000" u="sng" dirty="0" err="1">
                <a:solidFill>
                  <a:schemeClr val="tx1"/>
                </a:solidFill>
                <a:latin typeface="Calibri" panose="020F0502020204030204" pitchFamily="34" charset="0"/>
              </a:rPr>
              <a:t>für</a:t>
            </a:r>
            <a:r>
              <a:rPr lang="en-GB" altLang="de-DE" sz="2000" u="sng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GB" altLang="de-DE" sz="2000" u="sng" dirty="0" err="1">
                <a:solidFill>
                  <a:schemeClr val="tx1"/>
                </a:solidFill>
                <a:latin typeface="Calibri" panose="020F0502020204030204" pitchFamily="34" charset="0"/>
              </a:rPr>
              <a:t>einen</a:t>
            </a:r>
            <a:r>
              <a:rPr lang="en-GB" altLang="de-DE" sz="2000" u="sng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GB" altLang="de-DE" sz="2000" u="sng" dirty="0" err="1">
                <a:solidFill>
                  <a:schemeClr val="tx1"/>
                </a:solidFill>
                <a:latin typeface="Calibri" panose="020F0502020204030204" pitchFamily="34" charset="0"/>
              </a:rPr>
              <a:t>erfolgreichen</a:t>
            </a:r>
            <a:r>
              <a:rPr lang="en-GB" altLang="de-DE" sz="2000" u="sng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GB" altLang="de-DE" sz="2000" u="sng" dirty="0" err="1">
                <a:solidFill>
                  <a:schemeClr val="tx1"/>
                </a:solidFill>
                <a:latin typeface="Calibri" panose="020F0502020204030204" pitchFamily="34" charset="0"/>
              </a:rPr>
              <a:t>Schulstart</a:t>
            </a:r>
            <a:r>
              <a:rPr lang="en-GB" altLang="de-DE" sz="2000" u="sng" dirty="0">
                <a:solidFill>
                  <a:schemeClr val="tx1"/>
                </a:solidFill>
                <a:latin typeface="Calibri" panose="020F0502020204030204" pitchFamily="34" charset="0"/>
              </a:rPr>
              <a:t>:</a:t>
            </a:r>
          </a:p>
          <a:p>
            <a:endParaRPr lang="de-DE" sz="20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de-DE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	Bereich „Spielverhalten – Arbeitsverhalten“</a:t>
            </a:r>
          </a:p>
          <a:p>
            <a:r>
              <a:rPr lang="de-DE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	</a:t>
            </a:r>
            <a:r>
              <a:rPr lang="de-DE" sz="2000" dirty="0">
                <a:solidFill>
                  <a:schemeClr val="tx1"/>
                </a:solidFill>
                <a:latin typeface="Calibri" panose="020F0502020204030204" pitchFamily="34" charset="0"/>
              </a:rPr>
              <a:t>•</a:t>
            </a:r>
            <a:r>
              <a:rPr lang="de-DE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de-DE" sz="2000" dirty="0">
                <a:solidFill>
                  <a:schemeClr val="tx1"/>
                </a:solidFill>
                <a:latin typeface="Calibri" panose="020F0502020204030204" pitchFamily="34" charset="0"/>
              </a:rPr>
              <a:t>sich organisieren können, aufräumen</a:t>
            </a:r>
          </a:p>
          <a:p>
            <a:r>
              <a:rPr lang="de-DE" sz="2000" dirty="0">
                <a:solidFill>
                  <a:schemeClr val="tx1"/>
                </a:solidFill>
                <a:latin typeface="Calibri" panose="020F0502020204030204" pitchFamily="34" charset="0"/>
              </a:rPr>
              <a:t>	• Verantwortung übernehmen können</a:t>
            </a:r>
          </a:p>
          <a:p>
            <a:r>
              <a:rPr lang="de-DE" sz="2000" dirty="0">
                <a:solidFill>
                  <a:schemeClr val="tx1"/>
                </a:solidFill>
                <a:latin typeface="Calibri" panose="020F0502020204030204" pitchFamily="34" charset="0"/>
              </a:rPr>
              <a:t>	• an Regeln halten können</a:t>
            </a:r>
          </a:p>
          <a:p>
            <a:pPr marL="1103313" lvl="2" indent="-457200">
              <a:buFont typeface="Arial" panose="020B0604020202020204" pitchFamily="34" charset="0"/>
              <a:buChar char="•"/>
            </a:pPr>
            <a:endParaRPr lang="de-DE" sz="20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1103313" lvl="2" indent="-457200">
              <a:buFont typeface="Arial" panose="020B0604020202020204" pitchFamily="34" charset="0"/>
              <a:buChar char="•"/>
            </a:pPr>
            <a:endParaRPr lang="de-DE" sz="20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0" lvl="2" indent="0"/>
            <a:r>
              <a:rPr lang="de-DE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	Bereich „Elementares Wissen“</a:t>
            </a:r>
          </a:p>
          <a:p>
            <a:pPr marL="0" lvl="2" indent="0"/>
            <a:r>
              <a:rPr lang="de-DE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	</a:t>
            </a:r>
            <a:r>
              <a:rPr lang="de-DE" sz="2000" dirty="0">
                <a:solidFill>
                  <a:schemeClr val="tx1"/>
                </a:solidFill>
                <a:latin typeface="Calibri" panose="020F0502020204030204" pitchFamily="34" charset="0"/>
              </a:rPr>
              <a:t>• Umwelt, Menschen, Haus und Küche, Verkehr ...</a:t>
            </a:r>
          </a:p>
          <a:p>
            <a:pPr lvl="2" indent="0"/>
            <a:r>
              <a:rPr lang="de-DE" sz="2000" i="1" dirty="0">
                <a:solidFill>
                  <a:schemeClr val="tx1"/>
                </a:solidFill>
                <a:latin typeface="Calibri" panose="020F0502020204030204" pitchFamily="34" charset="0"/>
              </a:rPr>
              <a:t>(hilfreich: die Kinder kennen sich in vielen Bereichen ihres Alltags aus, können Dinge benennen oder erklären)</a:t>
            </a:r>
          </a:p>
        </p:txBody>
      </p:sp>
    </p:spTree>
    <p:extLst>
      <p:ext uri="{BB962C8B-B14F-4D97-AF65-F5344CB8AC3E}">
        <p14:creationId xmlns:p14="http://schemas.microsoft.com/office/powerpoint/2010/main" val="83427698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746675" y="1589562"/>
            <a:ext cx="8784976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de-DE" sz="2200" dirty="0">
                <a:solidFill>
                  <a:schemeClr val="tx1"/>
                </a:solidFill>
                <a:latin typeface="Calibri" panose="020F0502020204030204" pitchFamily="34" charset="0"/>
              </a:rPr>
              <a:t>	</a:t>
            </a:r>
            <a:r>
              <a:rPr lang="en-GB" altLang="de-DE" sz="2000" u="sng" dirty="0" err="1">
                <a:solidFill>
                  <a:schemeClr val="tx1"/>
                </a:solidFill>
                <a:latin typeface="Calibri" panose="020F0502020204030204" pitchFamily="34" charset="0"/>
              </a:rPr>
              <a:t>Wichtige</a:t>
            </a:r>
            <a:r>
              <a:rPr lang="en-GB" altLang="de-DE" sz="2000" u="sng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GB" altLang="de-DE" sz="2000" u="sng" dirty="0" err="1">
                <a:solidFill>
                  <a:schemeClr val="tx1"/>
                </a:solidFill>
                <a:latin typeface="Calibri" panose="020F0502020204030204" pitchFamily="34" charset="0"/>
              </a:rPr>
              <a:t>Kompetenzen</a:t>
            </a:r>
            <a:r>
              <a:rPr lang="en-GB" altLang="de-DE" sz="2000" u="sng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GB" altLang="de-DE" sz="2000" u="sng" dirty="0" err="1">
                <a:solidFill>
                  <a:schemeClr val="tx1"/>
                </a:solidFill>
                <a:latin typeface="Calibri" panose="020F0502020204030204" pitchFamily="34" charset="0"/>
              </a:rPr>
              <a:t>für</a:t>
            </a:r>
            <a:r>
              <a:rPr lang="en-GB" altLang="de-DE" sz="2000" u="sng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GB" altLang="de-DE" sz="2000" u="sng" dirty="0" err="1">
                <a:solidFill>
                  <a:schemeClr val="tx1"/>
                </a:solidFill>
                <a:latin typeface="Calibri" panose="020F0502020204030204" pitchFamily="34" charset="0"/>
              </a:rPr>
              <a:t>einen</a:t>
            </a:r>
            <a:r>
              <a:rPr lang="en-GB" altLang="de-DE" sz="2000" u="sng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GB" altLang="de-DE" sz="2000" u="sng" dirty="0" err="1">
                <a:solidFill>
                  <a:schemeClr val="tx1"/>
                </a:solidFill>
                <a:latin typeface="Calibri" panose="020F0502020204030204" pitchFamily="34" charset="0"/>
              </a:rPr>
              <a:t>erfolgreichen</a:t>
            </a:r>
            <a:r>
              <a:rPr lang="en-GB" altLang="de-DE" sz="2000" u="sng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GB" altLang="de-DE" sz="2000" u="sng" dirty="0" err="1">
                <a:solidFill>
                  <a:schemeClr val="tx1"/>
                </a:solidFill>
                <a:latin typeface="Calibri" panose="020F0502020204030204" pitchFamily="34" charset="0"/>
              </a:rPr>
              <a:t>Schulstart</a:t>
            </a:r>
            <a:r>
              <a:rPr lang="en-GB" altLang="de-DE" sz="2000" u="sng" dirty="0">
                <a:solidFill>
                  <a:schemeClr val="tx1"/>
                </a:solidFill>
                <a:latin typeface="Calibri" panose="020F0502020204030204" pitchFamily="34" charset="0"/>
              </a:rPr>
              <a:t>:</a:t>
            </a:r>
          </a:p>
          <a:p>
            <a:endParaRPr lang="de-DE" sz="20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de-DE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	Bereich „ ,Fachliche‘ Kompetenzen“</a:t>
            </a:r>
          </a:p>
          <a:p>
            <a:pPr lvl="1" indent="0"/>
            <a:r>
              <a:rPr lang="de-DE" sz="2000" dirty="0">
                <a:solidFill>
                  <a:schemeClr val="tx1"/>
                </a:solidFill>
                <a:latin typeface="Calibri" panose="020F0502020204030204" pitchFamily="34" charset="0"/>
              </a:rPr>
              <a:t>• altersentsprechend sprechen und eigene Bedürfnisse ausdrücken</a:t>
            </a:r>
          </a:p>
          <a:p>
            <a:pPr lvl="1" indent="0"/>
            <a:r>
              <a:rPr lang="de-DE" sz="2000" dirty="0">
                <a:solidFill>
                  <a:schemeClr val="tx1"/>
                </a:solidFill>
                <a:latin typeface="Calibri" panose="020F0502020204030204" pitchFamily="34" charset="0"/>
              </a:rPr>
              <a:t>• Bücher anschauen und dazu erzählen</a:t>
            </a:r>
          </a:p>
          <a:p>
            <a:pPr lvl="1" indent="0"/>
            <a:r>
              <a:rPr lang="de-DE" sz="2000" dirty="0">
                <a:solidFill>
                  <a:schemeClr val="tx1"/>
                </a:solidFill>
                <a:latin typeface="Calibri" panose="020F0502020204030204" pitchFamily="34" charset="0"/>
              </a:rPr>
              <a:t>• schneiden, kleben, mit Stiften malen</a:t>
            </a:r>
          </a:p>
          <a:p>
            <a:pPr lvl="1" indent="0"/>
            <a:r>
              <a:rPr lang="de-DE" sz="2000" dirty="0">
                <a:solidFill>
                  <a:schemeClr val="tx1"/>
                </a:solidFill>
                <a:latin typeface="Calibri" panose="020F0502020204030204" pitchFamily="34" charset="0"/>
              </a:rPr>
              <a:t>• Anziehen, Jacke, Schuhe, eigene Sachen erkennen</a:t>
            </a:r>
          </a:p>
          <a:p>
            <a:pPr lvl="1" indent="0"/>
            <a:r>
              <a:rPr lang="de-DE" sz="2000" dirty="0">
                <a:solidFill>
                  <a:schemeClr val="tx1"/>
                </a:solidFill>
                <a:latin typeface="Calibri" panose="020F0502020204030204" pitchFamily="34" charset="0"/>
              </a:rPr>
              <a:t>• Toilettengang selbstständig und sicher beherrschen</a:t>
            </a:r>
          </a:p>
          <a:p>
            <a:endParaRPr lang="de-DE" sz="20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de-DE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	Bereich „Umgang mit Aufgaben“</a:t>
            </a:r>
          </a:p>
          <a:p>
            <a:pPr lvl="1" indent="0"/>
            <a:r>
              <a:rPr lang="de-DE" sz="2000" dirty="0">
                <a:solidFill>
                  <a:schemeClr val="tx1"/>
                </a:solidFill>
                <a:latin typeface="Calibri" panose="020F0502020204030204" pitchFamily="34" charset="0"/>
              </a:rPr>
              <a:t>• zuhören können, aufmerksam sein</a:t>
            </a:r>
          </a:p>
          <a:p>
            <a:pPr lvl="1" indent="0"/>
            <a:r>
              <a:rPr lang="de-DE" sz="2000" dirty="0">
                <a:solidFill>
                  <a:schemeClr val="tx1"/>
                </a:solidFill>
                <a:latin typeface="Calibri" panose="020F0502020204030204" pitchFamily="34" charset="0"/>
              </a:rPr>
              <a:t>• Konzentration, Ausdauer, Durchhaltevermögen</a:t>
            </a:r>
          </a:p>
        </p:txBody>
      </p:sp>
      <p:sp>
        <p:nvSpPr>
          <p:cNvPr id="3" name="Rectangle 1"/>
          <p:cNvSpPr txBox="1">
            <a:spLocks noChangeArrowheads="1"/>
          </p:cNvSpPr>
          <p:nvPr/>
        </p:nvSpPr>
        <p:spPr>
          <a:xfrm>
            <a:off x="763588" y="595835"/>
            <a:ext cx="8609012" cy="535531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449263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pitchFamily="2" charset="0"/>
              <a:defRPr sz="4000" b="1">
                <a:solidFill>
                  <a:srgbClr val="E6E6FF"/>
                </a:solidFill>
                <a:latin typeface="+mj-lt"/>
                <a:ea typeface="Arial Unicode MS" pitchFamily="34" charset="-128"/>
                <a:cs typeface="+mj-cs"/>
              </a:defRPr>
            </a:lvl1pPr>
            <a:lvl2pPr algn="ctr" defTabSz="449263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pitchFamily="2" charset="0"/>
              <a:defRPr sz="4000" b="1">
                <a:solidFill>
                  <a:srgbClr val="E6E6FF"/>
                </a:solidFill>
                <a:latin typeface="Arial" charset="0"/>
                <a:ea typeface="Arial Unicode MS" pitchFamily="34" charset="-128"/>
                <a:cs typeface="Arial Unicode MS" charset="0"/>
              </a:defRPr>
            </a:lvl2pPr>
            <a:lvl3pPr algn="ctr" defTabSz="449263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pitchFamily="2" charset="0"/>
              <a:defRPr sz="4000" b="1">
                <a:solidFill>
                  <a:srgbClr val="E6E6FF"/>
                </a:solidFill>
                <a:latin typeface="Arial" charset="0"/>
                <a:ea typeface="Arial Unicode MS" pitchFamily="34" charset="-128"/>
                <a:cs typeface="Arial Unicode MS" charset="0"/>
              </a:defRPr>
            </a:lvl3pPr>
            <a:lvl4pPr algn="ctr" defTabSz="449263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pitchFamily="2" charset="0"/>
              <a:defRPr sz="4000" b="1">
                <a:solidFill>
                  <a:srgbClr val="E6E6FF"/>
                </a:solidFill>
                <a:latin typeface="Arial" charset="0"/>
                <a:ea typeface="Arial Unicode MS" pitchFamily="34" charset="-128"/>
                <a:cs typeface="Arial Unicode MS" charset="0"/>
              </a:defRPr>
            </a:lvl4pPr>
            <a:lvl5pPr algn="ctr" defTabSz="449263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pitchFamily="2" charset="0"/>
              <a:defRPr sz="4000" b="1">
                <a:solidFill>
                  <a:srgbClr val="E6E6FF"/>
                </a:solidFill>
                <a:latin typeface="Arial" charset="0"/>
                <a:ea typeface="Arial Unicode MS" pitchFamily="34" charset="-128"/>
                <a:cs typeface="Arial Unicode MS" charset="0"/>
              </a:defRPr>
            </a:lvl5pPr>
            <a:lvl6pPr marL="1536700" indent="-215900" algn="l" defTabSz="449263" rtl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 New Roman" charset="0"/>
                <a:cs typeface="Arial Unicode MS" charset="0"/>
              </a:defRPr>
            </a:lvl6pPr>
            <a:lvl7pPr marL="1993900" indent="-215900" algn="l" defTabSz="449263" rtl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 New Roman" charset="0"/>
                <a:cs typeface="Arial Unicode MS" charset="0"/>
              </a:defRPr>
            </a:lvl7pPr>
            <a:lvl8pPr marL="2451100" indent="-215900" algn="l" defTabSz="449263" rtl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 New Roman" charset="0"/>
                <a:cs typeface="Arial Unicode MS" charset="0"/>
              </a:defRPr>
            </a:lvl8pPr>
            <a:lvl9pPr marL="2908300" indent="-215900" algn="l" defTabSz="449263" rtl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defRPr sz="4400">
                <a:solidFill>
                  <a:srgbClr val="000000"/>
                </a:solidFill>
                <a:latin typeface="Times New Roman" charset="0"/>
                <a:cs typeface="Arial Unicode MS" charset="0"/>
              </a:defRPr>
            </a:lvl9pPr>
          </a:lstStyle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de-DE" b="0" kern="0">
                <a:latin typeface="Calibri" panose="020F0502020204030204" pitchFamily="34" charset="0"/>
              </a:rPr>
              <a:t>“Schulfähigkeit”</a:t>
            </a:r>
            <a:endParaRPr lang="en-GB" altLang="de-DE" b="0" kern="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303607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de-DE" altLang="de-DE" b="0" dirty="0">
                <a:latin typeface="Calibri" panose="020F0502020204030204" pitchFamily="34" charset="0"/>
              </a:rPr>
              <a:t>So geht es bis zur Einschulung weiter</a:t>
            </a:r>
          </a:p>
        </p:txBody>
      </p:sp>
      <p:sp>
        <p:nvSpPr>
          <p:cNvPr id="16387" name="Inhaltsplatzhalter 2"/>
          <p:cNvSpPr>
            <a:spLocks noGrp="1"/>
          </p:cNvSpPr>
          <p:nvPr>
            <p:ph idx="1"/>
          </p:nvPr>
        </p:nvSpPr>
        <p:spPr>
          <a:xfrm>
            <a:off x="776288" y="1577210"/>
            <a:ext cx="9088437" cy="5940425"/>
          </a:xfrm>
        </p:spPr>
        <p:txBody>
          <a:bodyPr/>
          <a:lstStyle/>
          <a:p>
            <a:pPr marL="0" indent="0" eaLnBrk="1">
              <a:lnSpc>
                <a:spcPct val="100000"/>
              </a:lnSpc>
              <a:buNone/>
            </a:pPr>
            <a:r>
              <a:rPr lang="de-DE" altLang="de-DE" dirty="0">
                <a:latin typeface="Calibri" panose="020F0502020204030204" pitchFamily="34" charset="0"/>
              </a:rPr>
              <a:t>	</a:t>
            </a:r>
            <a:r>
              <a:rPr lang="de-DE" altLang="de-DE" sz="2000" dirty="0">
                <a:latin typeface="Calibri" panose="020F0502020204030204" pitchFamily="34" charset="0"/>
              </a:rPr>
              <a:t>•Tage der offenen Tür/Informationsangebote/Schnuppertage:</a:t>
            </a:r>
          </a:p>
          <a:p>
            <a:pPr marL="0" indent="0" eaLnBrk="1">
              <a:lnSpc>
                <a:spcPct val="100000"/>
              </a:lnSpc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	   Vor den Herbstferien</a:t>
            </a:r>
          </a:p>
          <a:p>
            <a:pPr marL="0" indent="0" eaLnBrk="1">
              <a:lnSpc>
                <a:spcPct val="100000"/>
              </a:lnSpc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	   </a:t>
            </a:r>
            <a:r>
              <a:rPr lang="de-DE" altLang="de-DE" sz="2000" i="1" dirty="0">
                <a:latin typeface="Calibri" panose="020F0502020204030204" pitchFamily="34" charset="0"/>
              </a:rPr>
              <a:t>(Wenden Sie sich ggf. an die jeweilige Grundschule, nutzen Sie auch die 			 	   Homepages zur Information)</a:t>
            </a:r>
          </a:p>
          <a:p>
            <a:pPr marL="0" indent="0" eaLnBrk="1">
              <a:lnSpc>
                <a:spcPct val="100000"/>
              </a:lnSpc>
              <a:buNone/>
            </a:pPr>
            <a:endParaRPr lang="de-DE" altLang="de-DE" sz="2000" i="1" dirty="0">
              <a:latin typeface="Calibri" panose="020F0502020204030204" pitchFamily="34" charset="0"/>
            </a:endParaRPr>
          </a:p>
          <a:p>
            <a:pPr marL="0" indent="0" eaLnBrk="1">
              <a:lnSpc>
                <a:spcPct val="100000"/>
              </a:lnSpc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	•teilweise Schulbesuche der Kindergärten</a:t>
            </a:r>
          </a:p>
          <a:p>
            <a:pPr marL="0" indent="0" eaLnBrk="1">
              <a:lnSpc>
                <a:spcPct val="100000"/>
              </a:lnSpc>
              <a:buNone/>
            </a:pPr>
            <a:endParaRPr lang="de-DE" altLang="de-DE" sz="2000" dirty="0">
              <a:latin typeface="Calibri" panose="020F0502020204030204" pitchFamily="34" charset="0"/>
            </a:endParaRPr>
          </a:p>
          <a:p>
            <a:pPr marL="0" indent="0" eaLnBrk="1">
              <a:lnSpc>
                <a:spcPct val="100000"/>
              </a:lnSpc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	•Einladungen zu Schulveranstaltungen</a:t>
            </a:r>
          </a:p>
          <a:p>
            <a:pPr marL="0" indent="0" eaLnBrk="1">
              <a:lnSpc>
                <a:spcPct val="100000"/>
              </a:lnSpc>
              <a:buNone/>
            </a:pPr>
            <a:endParaRPr lang="de-DE" altLang="de-DE" sz="2000" dirty="0">
              <a:latin typeface="Calibri" panose="020F0502020204030204" pitchFamily="34" charset="0"/>
            </a:endParaRPr>
          </a:p>
          <a:p>
            <a:pPr marL="0" indent="0" eaLnBrk="1">
              <a:lnSpc>
                <a:spcPct val="100000"/>
              </a:lnSpc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	•Kennenlernnachmittage</a:t>
            </a:r>
          </a:p>
          <a:p>
            <a:pPr marL="0" indent="0" eaLnBrk="1">
              <a:lnSpc>
                <a:spcPct val="100000"/>
              </a:lnSpc>
              <a:buNone/>
            </a:pPr>
            <a:endParaRPr lang="de-DE" altLang="de-DE" sz="2000" dirty="0">
              <a:latin typeface="Calibri" panose="020F0502020204030204" pitchFamily="34" charset="0"/>
            </a:endParaRPr>
          </a:p>
          <a:p>
            <a:pPr marL="0" indent="0" eaLnBrk="1">
              <a:lnSpc>
                <a:spcPct val="100000"/>
              </a:lnSpc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	•Elternabende ...</a:t>
            </a:r>
          </a:p>
          <a:p>
            <a:pPr marL="0" indent="0" eaLnBrk="1">
              <a:lnSpc>
                <a:spcPct val="100000"/>
              </a:lnSpc>
              <a:buNone/>
            </a:pPr>
            <a:endParaRPr lang="de-DE" altLang="de-DE" sz="2000" dirty="0">
              <a:latin typeface="Calibri" panose="020F0502020204030204" pitchFamily="34" charset="0"/>
            </a:endParaRPr>
          </a:p>
          <a:p>
            <a:pPr marL="0" indent="0" eaLnBrk="1">
              <a:lnSpc>
                <a:spcPct val="100000"/>
              </a:lnSpc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	Tag der Einschulung:</a:t>
            </a:r>
          </a:p>
          <a:p>
            <a:pPr marL="0" indent="0" eaLnBrk="1">
              <a:lnSpc>
                <a:spcPct val="100000"/>
              </a:lnSpc>
              <a:buNone/>
            </a:pPr>
            <a:endParaRPr lang="de-DE" altLang="de-DE" sz="2000" dirty="0">
              <a:latin typeface="Calibri" panose="020F0502020204030204" pitchFamily="34" charset="0"/>
            </a:endParaRPr>
          </a:p>
          <a:p>
            <a:pPr algn="ctr" eaLnBrk="1">
              <a:lnSpc>
                <a:spcPct val="100000"/>
              </a:lnSpc>
              <a:buFontTx/>
              <a:buNone/>
            </a:pPr>
            <a:r>
              <a:rPr lang="de-DE" altLang="de-DE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Donnerstag, 02. September 2027</a:t>
            </a:r>
          </a:p>
          <a:p>
            <a:pPr eaLnBrk="1">
              <a:lnSpc>
                <a:spcPct val="100000"/>
              </a:lnSpc>
              <a:buFontTx/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	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3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3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3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3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38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38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b="0" dirty="0">
                <a:latin typeface="Calibri" panose="020F0502020204030204" pitchFamily="34" charset="0"/>
              </a:rPr>
              <a:t>Betreuungsangebote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765778" y="1560954"/>
            <a:ext cx="9027062" cy="5766946"/>
          </a:xfrm>
        </p:spPr>
        <p:txBody>
          <a:bodyPr/>
          <a:lstStyle/>
          <a:p>
            <a:pPr marL="0" indent="0">
              <a:buNone/>
            </a:pPr>
            <a:r>
              <a:rPr lang="de-DE" altLang="de-DE" dirty="0">
                <a:latin typeface="Calibri" panose="020F0502020204030204" pitchFamily="34" charset="0"/>
              </a:rPr>
              <a:t>	</a:t>
            </a:r>
            <a:r>
              <a:rPr lang="de-DE" altLang="de-DE" sz="2000" b="1" dirty="0">
                <a:latin typeface="Calibri" panose="020F0502020204030204" pitchFamily="34" charset="0"/>
              </a:rPr>
              <a:t>Randstundenbetreuung</a:t>
            </a:r>
          </a:p>
          <a:p>
            <a:pPr marL="539750" lvl="1" indent="0"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• ab 7.30 – 13.30 Uhr</a:t>
            </a:r>
          </a:p>
          <a:p>
            <a:pPr marL="539750" lvl="1" indent="0"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• verlässliche Betreuung</a:t>
            </a:r>
          </a:p>
          <a:p>
            <a:pPr marL="539750" lvl="1" indent="0"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• vor Schulbeginn bis zum Ende der 6. Stunde</a:t>
            </a:r>
          </a:p>
          <a:p>
            <a:pPr marL="539750" lvl="1" indent="0"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• Trägerschaft: Förderverein Pius </a:t>
            </a:r>
            <a:r>
              <a:rPr lang="de-DE" altLang="de-DE" sz="2000" dirty="0" err="1">
                <a:latin typeface="Calibri" panose="020F0502020204030204" pitchFamily="34" charset="0"/>
              </a:rPr>
              <a:t>Bonifatiusschule</a:t>
            </a:r>
            <a:endParaRPr lang="de-DE" altLang="de-DE" sz="2000" dirty="0">
              <a:latin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de-DE" altLang="de-DE" sz="20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de-DE" altLang="de-DE" sz="2000" dirty="0">
                <a:solidFill>
                  <a:srgbClr val="FF0000"/>
                </a:solidFill>
                <a:latin typeface="Calibri" panose="020F0502020204030204" pitchFamily="34" charset="0"/>
              </a:rPr>
              <a:t>	</a:t>
            </a:r>
            <a:r>
              <a:rPr lang="de-DE" altLang="de-DE" sz="2000" b="1" dirty="0">
                <a:latin typeface="Calibri" panose="020F0502020204030204" pitchFamily="34" charset="0"/>
              </a:rPr>
              <a:t>Offene Ganztagsgrundschule (OGGS)</a:t>
            </a:r>
          </a:p>
          <a:p>
            <a:pPr marL="539750" lvl="1" indent="0"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• 07.30 – 17.00 Uhr (freitags bis 16.00 Uhr)</a:t>
            </a:r>
          </a:p>
          <a:p>
            <a:pPr marL="539750" lvl="1" indent="0"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• Mittagessen</a:t>
            </a:r>
          </a:p>
          <a:p>
            <a:pPr marL="539750" lvl="1" indent="0"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• Hausaufgaben</a:t>
            </a:r>
            <a:r>
              <a:rPr lang="de-DE" altLang="de-DE" sz="2000" u="sng" dirty="0">
                <a:latin typeface="Calibri" panose="020F0502020204030204" pitchFamily="34" charset="0"/>
              </a:rPr>
              <a:t>begleitung</a:t>
            </a:r>
            <a:r>
              <a:rPr lang="de-DE" altLang="de-DE" sz="2000" dirty="0">
                <a:latin typeface="Calibri" panose="020F0502020204030204" pitchFamily="34" charset="0"/>
              </a:rPr>
              <a:t>, teilweise durch Lehrkräfte</a:t>
            </a:r>
          </a:p>
          <a:p>
            <a:pPr marL="539750" lvl="1" indent="0"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• Arbeitsgemeinschaften und Projekte</a:t>
            </a:r>
          </a:p>
          <a:p>
            <a:pPr marL="539750" lvl="1" indent="0"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• Abholzeiten: </a:t>
            </a:r>
          </a:p>
          <a:p>
            <a:pPr marL="539750" lvl="1" indent="0"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   15.00 Uhr: 		früheste Abholmöglichkeit</a:t>
            </a:r>
          </a:p>
          <a:p>
            <a:pPr marL="539750" lvl="1" indent="0"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   15.00 – 17.00 Uhr: 	flexible Abholzeit nach Absprache </a:t>
            </a:r>
          </a:p>
          <a:p>
            <a:pPr marL="539750" lvl="1" indent="0"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                                    	(kein Abholen während AGs)</a:t>
            </a:r>
          </a:p>
          <a:p>
            <a:pPr marL="539750" lvl="1" indent="0"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   17.00 Uhr: 		letzte Abholmöglichkeit (freitags 16.00 Uhr)</a:t>
            </a:r>
          </a:p>
          <a:p>
            <a:pPr marL="539750" lvl="1" indent="0">
              <a:buNone/>
            </a:pPr>
            <a:endParaRPr lang="de-DE" altLang="de-DE" sz="2000" dirty="0">
              <a:latin typeface="Calibri" panose="020F0502020204030204" pitchFamily="34" charset="0"/>
            </a:endParaRPr>
          </a:p>
          <a:p>
            <a:pPr marL="539750" lvl="1" indent="0"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• Trägerschaft: VHS </a:t>
            </a:r>
            <a:r>
              <a:rPr lang="de-DE" altLang="de-DE" sz="2000" dirty="0" err="1">
                <a:latin typeface="Calibri" panose="020F0502020204030204" pitchFamily="34" charset="0"/>
              </a:rPr>
              <a:t>Reckenberg</a:t>
            </a:r>
            <a:r>
              <a:rPr lang="de-DE" altLang="de-DE" sz="2000" dirty="0">
                <a:latin typeface="Calibri" panose="020F0502020204030204" pitchFamily="34" charset="0"/>
              </a:rPr>
              <a:t>-Ems</a:t>
            </a:r>
          </a:p>
          <a:p>
            <a:pPr marL="539750" lvl="1" indent="0">
              <a:buNone/>
            </a:pPr>
            <a:endParaRPr lang="de-DE" altLang="de-DE" sz="2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5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5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50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50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50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50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505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505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505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505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505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505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505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505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7893E6-EA7E-58E2-64D6-966CCDAEA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0" dirty="0">
                <a:latin typeface="Calibri" panose="020F0502020204030204" pitchFamily="34" charset="0"/>
                <a:cs typeface="Calibri" panose="020F0502020204030204" pitchFamily="34" charset="0"/>
              </a:rPr>
              <a:t>Betreuungsangebote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6D2DD09-C59D-3C64-1687-57D7462AF9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39750" lvl="1" indent="0">
              <a:buNone/>
            </a:pPr>
            <a:r>
              <a:rPr lang="de-DE" altLang="de-DE" sz="2000" dirty="0">
                <a:latin typeface="Calibri" panose="020F0502020204030204" pitchFamily="34" charset="0"/>
              </a:rPr>
              <a:t>Informationen zu Preisen etc. auf der jeweiligen Schulhomepage:</a:t>
            </a:r>
          </a:p>
          <a:p>
            <a:pPr marL="539750" lvl="1" indent="0">
              <a:buNone/>
            </a:pPr>
            <a:endParaRPr lang="de-DE" altLang="de-DE" sz="2000" dirty="0">
              <a:latin typeface="Calibri" panose="020F0502020204030204" pitchFamily="34" charset="0"/>
            </a:endParaRPr>
          </a:p>
          <a:p>
            <a:pPr marL="539750" lvl="1" indent="0">
              <a:buNone/>
            </a:pPr>
            <a:r>
              <a:rPr lang="de-DE" altLang="de-DE" sz="2000" dirty="0">
                <a:solidFill>
                  <a:schemeClr val="tx1"/>
                </a:solidFill>
                <a:latin typeface="Calibri" panose="020F0502020204030204" pitchFamily="34" charset="0"/>
              </a:rPr>
              <a:t>Brüder-Grimm-Schule:</a:t>
            </a:r>
            <a:endParaRPr lang="de-DE" altLang="de-DE" sz="2000" dirty="0">
              <a:solidFill>
                <a:schemeClr val="tx1"/>
              </a:solidFill>
              <a:latin typeface="Calibri" panose="020F0502020204030204" pitchFamily="34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539750" lvl="1" indent="0">
              <a:buNone/>
            </a:pPr>
            <a:r>
              <a:rPr lang="de-DE" altLang="de-DE" sz="2000" dirty="0">
                <a:solidFill>
                  <a:srgbClr val="3333CC"/>
                </a:solidFill>
                <a:latin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https://brueder-grimm-schule-wd.de/</a:t>
            </a:r>
            <a:r>
              <a:rPr lang="de-DE" altLang="de-DE" sz="2000" dirty="0">
                <a:solidFill>
                  <a:srgbClr val="3333CC"/>
                </a:solidFill>
                <a:latin typeface="Calibri" panose="020F0502020204030204" pitchFamily="34" charset="0"/>
              </a:rPr>
              <a:t> </a:t>
            </a:r>
          </a:p>
          <a:p>
            <a:pPr marL="539750" lvl="1" indent="0">
              <a:buNone/>
            </a:pPr>
            <a:endParaRPr lang="de-DE" altLang="de-DE" sz="2000" dirty="0">
              <a:solidFill>
                <a:srgbClr val="3333CC"/>
              </a:solidFill>
              <a:latin typeface="Calibri" panose="020F0502020204030204" pitchFamily="34" charset="0"/>
            </a:endParaRPr>
          </a:p>
          <a:p>
            <a:pPr marL="539750" lvl="1" indent="0">
              <a:buNone/>
            </a:pPr>
            <a:r>
              <a:rPr lang="de-DE" altLang="de-DE" sz="2000" dirty="0">
                <a:solidFill>
                  <a:schemeClr val="tx1"/>
                </a:solidFill>
                <a:latin typeface="Calibri" panose="020F0502020204030204" pitchFamily="34" charset="0"/>
              </a:rPr>
              <a:t>Eichendorff-Postdammschule:</a:t>
            </a:r>
          </a:p>
          <a:p>
            <a:pPr marL="539750" lvl="1" indent="0">
              <a:buNone/>
            </a:pPr>
            <a:r>
              <a:rPr lang="de-DE" sz="2000" dirty="0">
                <a:solidFill>
                  <a:srgbClr val="0000CC"/>
                </a:solidFill>
                <a:latin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https://eichendorff-postdamm.de/</a:t>
            </a:r>
            <a:r>
              <a:rPr lang="de-DE" sz="2000" dirty="0">
                <a:solidFill>
                  <a:srgbClr val="0000CC"/>
                </a:solidFill>
                <a:latin typeface="Calibri" panose="020F0502020204030204" pitchFamily="34" charset="0"/>
              </a:rPr>
              <a:t> </a:t>
            </a:r>
          </a:p>
          <a:p>
            <a:pPr marL="539750" lvl="1" indent="0">
              <a:buNone/>
            </a:pPr>
            <a:endParaRPr lang="de-DE" sz="2000" dirty="0">
              <a:solidFill>
                <a:srgbClr val="0000CC"/>
              </a:solidFill>
              <a:latin typeface="Calibri" panose="020F0502020204030204" pitchFamily="34" charset="0"/>
            </a:endParaRPr>
          </a:p>
          <a:p>
            <a:pPr marL="539750" lvl="1" indent="0">
              <a:buNone/>
            </a:pPr>
            <a:r>
              <a:rPr lang="de-DE" sz="2000" dirty="0">
                <a:solidFill>
                  <a:schemeClr val="tx1"/>
                </a:solidFill>
                <a:latin typeface="Calibri" panose="020F0502020204030204" pitchFamily="34" charset="0"/>
              </a:rPr>
              <a:t>Pius-Bonifatiusschule:</a:t>
            </a:r>
          </a:p>
          <a:p>
            <a:pPr marL="539750" lvl="1" indent="0">
              <a:buNone/>
            </a:pPr>
            <a:r>
              <a:rPr lang="de-DE" altLang="de-DE" sz="2000" dirty="0">
                <a:solidFill>
                  <a:srgbClr val="3333CC"/>
                </a:solidFill>
                <a:latin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https://www.piusschule.de/</a:t>
            </a:r>
            <a:r>
              <a:rPr lang="de-DE" altLang="de-DE" sz="2000" dirty="0">
                <a:solidFill>
                  <a:srgbClr val="3333CC"/>
                </a:solidFill>
                <a:latin typeface="Calibri" panose="020F0502020204030204" pitchFamily="34" charset="0"/>
              </a:rPr>
              <a:t> </a:t>
            </a:r>
          </a:p>
          <a:p>
            <a:pPr marL="539750" lvl="1" indent="0">
              <a:buNone/>
            </a:pPr>
            <a:endParaRPr lang="de-DE" altLang="de-DE" sz="2000" dirty="0">
              <a:solidFill>
                <a:srgbClr val="3333CC"/>
              </a:solidFill>
              <a:latin typeface="Calibri" panose="020F0502020204030204" pitchFamily="34" charset="0"/>
            </a:endParaRPr>
          </a:p>
          <a:p>
            <a:pPr marL="539750" lvl="1" indent="0">
              <a:buNone/>
            </a:pPr>
            <a:r>
              <a:rPr lang="de-DE" altLang="de-DE" sz="2000" dirty="0">
                <a:solidFill>
                  <a:schemeClr val="tx1"/>
                </a:solidFill>
                <a:latin typeface="Calibri" panose="020F0502020204030204" pitchFamily="34" charset="0"/>
              </a:rPr>
              <a:t>Andreas-</a:t>
            </a:r>
            <a:r>
              <a:rPr lang="de-DE" altLang="de-DE" sz="2000" dirty="0" err="1">
                <a:solidFill>
                  <a:schemeClr val="tx1"/>
                </a:solidFill>
                <a:latin typeface="Calibri" panose="020F0502020204030204" pitchFamily="34" charset="0"/>
              </a:rPr>
              <a:t>Wenneberschule</a:t>
            </a:r>
            <a:r>
              <a:rPr lang="de-DE" altLang="de-DE" sz="2000" dirty="0">
                <a:solidFill>
                  <a:schemeClr val="tx1"/>
                </a:solidFill>
                <a:latin typeface="Calibri" panose="020F0502020204030204" pitchFamily="34" charset="0"/>
              </a:rPr>
              <a:t>:</a:t>
            </a:r>
          </a:p>
          <a:p>
            <a:pPr marL="539750" lvl="1" indent="0">
              <a:buNone/>
            </a:pPr>
            <a:r>
              <a:rPr lang="de-DE" sz="2000" dirty="0">
                <a:solidFill>
                  <a:srgbClr val="0000CC"/>
                </a:solidFill>
                <a:latin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https://www.andreas-wenneber.de/</a:t>
            </a:r>
            <a:r>
              <a:rPr lang="de-DE" sz="2000" dirty="0">
                <a:solidFill>
                  <a:srgbClr val="0000CC"/>
                </a:solidFill>
                <a:latin typeface="Calibri" panose="020F0502020204030204" pitchFamily="34" charset="0"/>
              </a:rPr>
              <a:t> </a:t>
            </a:r>
          </a:p>
          <a:p>
            <a:endParaRPr lang="de-DE" sz="2000" dirty="0">
              <a:solidFill>
                <a:schemeClr val="accent6"/>
              </a:solidFill>
              <a:latin typeface="Calibri" panose="020F0502020204030204" pitchFamily="34" charset="0"/>
            </a:endParaRPr>
          </a:p>
          <a:p>
            <a:r>
              <a:rPr lang="de-DE" sz="2000" dirty="0">
                <a:solidFill>
                  <a:schemeClr val="tx1"/>
                </a:solidFill>
                <a:latin typeface="Calibri" panose="020F0502020204030204" pitchFamily="34" charset="0"/>
              </a:rPr>
              <a:t>  Johannisschule:</a:t>
            </a:r>
          </a:p>
          <a:p>
            <a:r>
              <a:rPr lang="de-DE" sz="2000" dirty="0">
                <a:solidFill>
                  <a:schemeClr val="accent6"/>
                </a:solidFill>
                <a:latin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https://www.johannisschule-rheda.de/</a:t>
            </a:r>
            <a:r>
              <a:rPr lang="de-DE" sz="2000" dirty="0">
                <a:solidFill>
                  <a:schemeClr val="accent6"/>
                </a:solidFill>
                <a:latin typeface="Calibri" panose="020F0502020204030204" pitchFamily="34" charset="0"/>
              </a:rPr>
              <a:t> </a:t>
            </a:r>
          </a:p>
          <a:p>
            <a:endParaRPr lang="de-DE" sz="2000" dirty="0">
              <a:solidFill>
                <a:schemeClr val="accent6"/>
              </a:solidFill>
              <a:latin typeface="Calibri" panose="020F0502020204030204" pitchFamily="34" charset="0"/>
            </a:endParaRPr>
          </a:p>
          <a:p>
            <a:r>
              <a:rPr lang="de-DE" sz="2000" dirty="0">
                <a:solidFill>
                  <a:schemeClr val="tx1"/>
                </a:solidFill>
                <a:latin typeface="Calibri" panose="020F0502020204030204" pitchFamily="34" charset="0"/>
              </a:rPr>
              <a:t>  Parkschule:</a:t>
            </a:r>
          </a:p>
          <a:p>
            <a:r>
              <a:rPr lang="de-DE" sz="2000" dirty="0">
                <a:solidFill>
                  <a:schemeClr val="accent6"/>
                </a:solidFill>
                <a:latin typeface="Calibri" panose="020F050202020403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https://www.parkschule-rheda.de/</a:t>
            </a:r>
            <a:endParaRPr lang="de-DE" sz="2000" dirty="0">
              <a:solidFill>
                <a:schemeClr val="accent6"/>
              </a:solidFill>
              <a:latin typeface="Calibri" panose="020F0502020204030204" pitchFamily="34" charset="0"/>
            </a:endParaRPr>
          </a:p>
          <a:p>
            <a:endParaRPr lang="de-DE" sz="2000" dirty="0">
              <a:solidFill>
                <a:schemeClr val="accent6"/>
              </a:solidFill>
              <a:latin typeface="Calibri" panose="020F0502020204030204" pitchFamily="34" charset="0"/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11418155"/>
      </p:ext>
    </p:extLst>
  </p:cSld>
  <p:clrMapOvr>
    <a:masterClrMapping/>
  </p:clrMapOvr>
  <p:transition spd="med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591C2F-075B-8E34-7EAA-2A2C86AD2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0" dirty="0">
                <a:latin typeface="Calibri" panose="020F0502020204030204" pitchFamily="34" charset="0"/>
                <a:cs typeface="Calibri" panose="020F0502020204030204" pitchFamily="34" charset="0"/>
              </a:rPr>
              <a:t>Anmeldeüberhang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7B05E11-6EE3-0D4D-94DF-F749FF870B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Werden an einer Schule mehr Kinder angemeldet, als Plätze zur Verfügung stehen, kommt es zu einem </a:t>
            </a:r>
            <a:r>
              <a:rPr lang="de-DE" sz="2000" b="1" dirty="0">
                <a:latin typeface="Calibri" panose="020F0502020204030204" pitchFamily="34" charset="0"/>
                <a:cs typeface="Calibri" panose="020F0502020204030204" pitchFamily="34" charset="0"/>
              </a:rPr>
              <a:t>Anmeldeüberhang</a:t>
            </a: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Die Schulleitung entscheidet dann in Absprache mit dem Schulträger und der Schulaufsicht nach vorgegebenen Kriterien über die Aufnahme oder Ablehnung einzelner Kinder:</a:t>
            </a:r>
          </a:p>
          <a:p>
            <a:pPr algn="just"/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1. Das Kind gehört dem Bekenntnis der Schule an </a:t>
            </a:r>
          </a:p>
          <a:p>
            <a:pPr marL="0" indent="0" algn="just">
              <a:buNone/>
            </a:pPr>
            <a:r>
              <a:rPr lang="de-DE" sz="1600" b="1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de-DE" sz="1600" b="1" i="1" dirty="0">
                <a:latin typeface="Calibri" panose="020F0502020204030204" pitchFamily="34" charset="0"/>
                <a:cs typeface="Calibri" panose="020F0502020204030204" pitchFamily="34" charset="0"/>
              </a:rPr>
              <a:t>      (Dieses Kriterium gilt ausschließlich, aber vorrangig an der Johannisschule, </a:t>
            </a:r>
          </a:p>
          <a:p>
            <a:pPr marL="0" indent="0" algn="just">
              <a:buNone/>
            </a:pPr>
            <a:r>
              <a:rPr lang="de-DE" sz="1600" b="1" i="1" dirty="0">
                <a:latin typeface="Calibri" panose="020F0502020204030204" pitchFamily="34" charset="0"/>
                <a:cs typeface="Calibri" panose="020F0502020204030204" pitchFamily="34" charset="0"/>
              </a:rPr>
              <a:t>                der Pius-</a:t>
            </a:r>
            <a:r>
              <a:rPr lang="de-DE" sz="16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Bonifatiusschule</a:t>
            </a:r>
            <a:r>
              <a:rPr lang="de-DE" sz="1600" b="1" i="1" dirty="0">
                <a:latin typeface="Calibri" panose="020F0502020204030204" pitchFamily="34" charset="0"/>
                <a:cs typeface="Calibri" panose="020F0502020204030204" pitchFamily="34" charset="0"/>
              </a:rPr>
              <a:t> und dem GSV Eichendorff-</a:t>
            </a:r>
            <a:r>
              <a:rPr lang="de-DE" sz="16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Postdamm</a:t>
            </a:r>
            <a:r>
              <a:rPr lang="de-DE" sz="1600" b="1" i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algn="just"/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2. Die Schule ist für das Kind die nächstgelegene Grundschule</a:t>
            </a:r>
          </a:p>
          <a:p>
            <a:pPr algn="just"/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3. Berücksichtigung von Härtefällen</a:t>
            </a:r>
          </a:p>
          <a:p>
            <a:pPr algn="just"/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4. Geschwisterkinder</a:t>
            </a:r>
          </a:p>
          <a:p>
            <a:pPr algn="just"/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5. Schulwege (Entfernung zwischen Wohnung und Schule)</a:t>
            </a:r>
          </a:p>
          <a:p>
            <a:pPr algn="just"/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6. Sonstige Kriterien (Besuch eines Kindergartens in Schulnähe, </a:t>
            </a:r>
          </a:p>
          <a:p>
            <a:pPr algn="just"/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     ausgewogenes Verhältnis von Mädchen und Jungen, </a:t>
            </a:r>
          </a:p>
          <a:p>
            <a:pPr algn="just"/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     ausgewogenes Verhältnis von Schüler*innen unterschiedlicher Muttersprache)</a:t>
            </a:r>
          </a:p>
          <a:p>
            <a:pPr algn="just"/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Es </a:t>
            </a:r>
            <a:r>
              <a:rPr lang="de-DE" sz="2000">
                <a:latin typeface="Calibri" panose="020F0502020204030204" pitchFamily="34" charset="0"/>
                <a:cs typeface="Calibri" panose="020F0502020204030204" pitchFamily="34" charset="0"/>
              </a:rPr>
              <a:t>kann passieren</a:t>
            </a: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, dass ein Kind keinen Platz an der Wunschschule bekommt. Dennoch gibt es für jedes Kind einen Platz an einer Schule im jeweiligen Ortsteil.</a:t>
            </a:r>
          </a:p>
          <a:p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1786810288"/>
      </p:ext>
    </p:extLst>
  </p:cSld>
  <p:clrMapOvr>
    <a:masterClrMapping/>
  </p:clrMapOvr>
  <p:transition spd="med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Grp="1" noChangeArrowheads="1"/>
          </p:cNvSpPr>
          <p:nvPr>
            <p:ph type="title"/>
          </p:nvPr>
        </p:nvSpPr>
        <p:spPr>
          <a:xfrm>
            <a:off x="763588" y="595065"/>
            <a:ext cx="8609012" cy="537070"/>
          </a:xfrm>
        </p:spPr>
        <p:txBody>
          <a:bodyPr>
            <a:spAutoFit/>
          </a:bodyPr>
          <a:lstStyle/>
          <a:p>
            <a:pPr eaLnBrk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de-DE" b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Fragen</a:t>
            </a:r>
            <a:endParaRPr lang="en-GB" altLang="de-DE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8144" y="2843733"/>
            <a:ext cx="3756025" cy="33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5B8A2336-E2B0-4F04-BD11-2D14E26801A3}"/>
              </a:ext>
            </a:extLst>
          </p:cNvPr>
          <p:cNvSpPr txBox="1"/>
          <p:nvPr/>
        </p:nvSpPr>
        <p:spPr>
          <a:xfrm flipH="1">
            <a:off x="1188103" y="1567047"/>
            <a:ext cx="8712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Bei weiteren Fragen wenden Sie sich bitte an die Grundschule Ihrer Wahl!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8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StarSymbo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8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StarSymbo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1205</Words>
  <Application>Microsoft Office PowerPoint</Application>
  <PresentationFormat>Benutzerdefiniert</PresentationFormat>
  <Paragraphs>236</Paragraphs>
  <Slides>17</Slides>
  <Notes>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4" baseType="lpstr">
      <vt:lpstr>Arial</vt:lpstr>
      <vt:lpstr>Arial Unicode MS</vt:lpstr>
      <vt:lpstr>Calibri</vt:lpstr>
      <vt:lpstr>Comic Sans MS</vt:lpstr>
      <vt:lpstr>StarSymbol</vt:lpstr>
      <vt:lpstr>Times New Roman</vt:lpstr>
      <vt:lpstr>Standarddesign</vt:lpstr>
      <vt:lpstr>Einschulung zum Schuljahr 2027/28</vt:lpstr>
      <vt:lpstr>Übersicht</vt:lpstr>
      <vt:lpstr>Grundschulen im Ortsteil Wiedenbrück</vt:lpstr>
      <vt:lpstr>Grundschulen im Ortsteil Rheda</vt:lpstr>
      <vt:lpstr>Anmeldezeiten der Grundschulen</vt:lpstr>
      <vt:lpstr>Schulpflicht</vt:lpstr>
      <vt:lpstr>Vorzeitige Einschulung</vt:lpstr>
      <vt:lpstr>Zurückstellung</vt:lpstr>
      <vt:lpstr>Schulärztliche Untersuchung</vt:lpstr>
      <vt:lpstr>“Schulfähigkeit”</vt:lpstr>
      <vt:lpstr>PowerPoint-Präsentation</vt:lpstr>
      <vt:lpstr>PowerPoint-Präsentation</vt:lpstr>
      <vt:lpstr>So geht es bis zur Einschulung weiter</vt:lpstr>
      <vt:lpstr>Betreuungsangebote</vt:lpstr>
      <vt:lpstr>Betreuungsangebote</vt:lpstr>
      <vt:lpstr>Anmeldeüberhang</vt:lpstr>
      <vt:lpstr>Fragen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Infos zur Einschulung</dc:title>
  <dc:creator>Rektor</dc:creator>
  <cp:lastModifiedBy>Claudia Janta</cp:lastModifiedBy>
  <cp:revision>220</cp:revision>
  <cp:lastPrinted>2017-09-27T09:14:31Z</cp:lastPrinted>
  <dcterms:modified xsi:type="dcterms:W3CDTF">2026-09-15T08:33:41Z</dcterms:modified>
</cp:coreProperties>
</file>